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7" r:id="rId3"/>
    <p:sldId id="351" r:id="rId4"/>
    <p:sldId id="317" r:id="rId5"/>
    <p:sldId id="321" r:id="rId6"/>
    <p:sldId id="270" r:id="rId7"/>
    <p:sldId id="347" r:id="rId8"/>
    <p:sldId id="323" r:id="rId9"/>
    <p:sldId id="349" r:id="rId10"/>
    <p:sldId id="322" r:id="rId11"/>
    <p:sldId id="348" r:id="rId12"/>
    <p:sldId id="324" r:id="rId13"/>
    <p:sldId id="327" r:id="rId14"/>
    <p:sldId id="330" r:id="rId15"/>
    <p:sldId id="329" r:id="rId16"/>
    <p:sldId id="328" r:id="rId17"/>
    <p:sldId id="332" r:id="rId18"/>
    <p:sldId id="333" r:id="rId19"/>
    <p:sldId id="334" r:id="rId20"/>
    <p:sldId id="331" r:id="rId21"/>
    <p:sldId id="345" r:id="rId22"/>
    <p:sldId id="337" r:id="rId23"/>
    <p:sldId id="335" r:id="rId24"/>
    <p:sldId id="338" r:id="rId25"/>
    <p:sldId id="336" r:id="rId26"/>
    <p:sldId id="339" r:id="rId27"/>
    <p:sldId id="340" r:id="rId28"/>
    <p:sldId id="343" r:id="rId29"/>
    <p:sldId id="342" r:id="rId30"/>
    <p:sldId id="346" r:id="rId31"/>
    <p:sldId id="350" r:id="rId32"/>
    <p:sldId id="341" r:id="rId33"/>
  </p:sldIdLst>
  <p:sldSz cx="9144000" cy="6858000" type="screen4x3"/>
  <p:notesSz cx="6858000" cy="9144000"/>
  <p:custShowLst>
    <p:custShow name="شیرخشک" id="0">
      <p:sldLst/>
    </p:custShow>
    <p:custShow name="همسر" id="1">
      <p:sldLst/>
    </p:custShow>
    <p:custShow name="معده" id="2">
      <p:sldLst/>
    </p:custShow>
    <p:custShow name="قفسه" id="3">
      <p:sldLst/>
    </p:custShow>
    <p:custShow name="گرفتن پستان" id="4">
      <p:sldLst/>
    </p:custShow>
    <p:custShow name="همسر 2" id="5">
      <p:sldLst/>
    </p:custShow>
    <p:custShow name="گرسنگی" id="6">
      <p:sldLst/>
    </p:custShow>
    <p:custShow name="گرفتن خوب" id="7">
      <p:sldLst/>
    </p:custShow>
    <p:custShow name="کافی" id="8">
      <p:sldLst>
        <p:sld r:id="rId7"/>
        <p:sld r:id="rId8"/>
      </p:sldLst>
    </p:custShow>
    <p:custShow name="گریه" id="9">
      <p:sldLst>
        <p:sld r:id="rId17"/>
      </p:sldLst>
    </p:custShow>
    <p:custShow name="یک پستان" id="10">
      <p:sldLst>
        <p:sld r:id="rId13"/>
        <p:sld r:id="rId14"/>
      </p:sldLst>
    </p:custShow>
    <p:custShow name="کافی نمی خورد" id="11">
      <p:sldLst>
        <p:sld r:id="rId11"/>
      </p:sldLst>
    </p:custShow>
    <p:custShow name="امتناع" id="12">
      <p:sldLst>
        <p:sld r:id="rId1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11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F2252-DDC0-4114-92E6-E9576F013D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84448-2CE0-49D2-97A7-7845F1E976BC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 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FF1D4D5D-53B3-4E82-BF20-71D9009246AC}" type="parTrans" cxnId="{53515490-5241-4FE8-918C-DFA77A195044}">
      <dgm:prSet/>
      <dgm:spPr/>
      <dgm:t>
        <a:bodyPr/>
        <a:lstStyle/>
        <a:p>
          <a:endParaRPr lang="en-US"/>
        </a:p>
      </dgm:t>
    </dgm:pt>
    <dgm:pt modelId="{BC1111E4-DDC8-4EF3-8B17-D12C7958741C}" type="sibTrans" cxnId="{53515490-5241-4FE8-918C-DFA77A195044}">
      <dgm:prSet/>
      <dgm:spPr/>
      <dgm:t>
        <a:bodyPr/>
        <a:lstStyle/>
        <a:p>
          <a:endParaRPr lang="en-US"/>
        </a:p>
      </dgm:t>
    </dgm:pt>
    <dgm:pt modelId="{F3C03F26-1CD6-44C0-95B1-ADB296F018D2}" type="pres">
      <dgm:prSet presAssocID="{EB0F2252-DDC0-4114-92E6-E9576F013D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9854E0-0CB4-417D-B413-EF86BF68A8FA}" type="pres">
      <dgm:prSet presAssocID="{24784448-2CE0-49D2-97A7-7845F1E976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15490-5241-4FE8-918C-DFA77A195044}" srcId="{EB0F2252-DDC0-4114-92E6-E9576F013DB6}" destId="{24784448-2CE0-49D2-97A7-7845F1E976BC}" srcOrd="0" destOrd="0" parTransId="{FF1D4D5D-53B3-4E82-BF20-71D9009246AC}" sibTransId="{BC1111E4-DDC8-4EF3-8B17-D12C7958741C}"/>
    <dgm:cxn modelId="{8D6A6087-EA4F-420B-A0A0-6B80B2C50178}" type="presOf" srcId="{24784448-2CE0-49D2-97A7-7845F1E976BC}" destId="{C09854E0-0CB4-417D-B413-EF86BF68A8FA}" srcOrd="0" destOrd="0" presId="urn:microsoft.com/office/officeart/2005/8/layout/vList2"/>
    <dgm:cxn modelId="{21A54FD0-9149-4102-BF97-0D57D9203C81}" type="presOf" srcId="{EB0F2252-DDC0-4114-92E6-E9576F013DB6}" destId="{F3C03F26-1CD6-44C0-95B1-ADB296F018D2}" srcOrd="0" destOrd="0" presId="urn:microsoft.com/office/officeart/2005/8/layout/vList2"/>
    <dgm:cxn modelId="{C58724D0-C1B1-4F6C-9583-B9AE46CBF769}" type="presParOf" srcId="{F3C03F26-1CD6-44C0-95B1-ADB296F018D2}" destId="{C09854E0-0CB4-417D-B413-EF86BF68A8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E61186-3D48-46F4-A25D-93A5391723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8EBE8D-6488-464B-A12E-44CCD71D4766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چالش: ناکافی بودن شیر!؟ </a:t>
          </a:r>
          <a:endParaRPr lang="en-US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A9EA748-61CF-4930-9B5C-CC5B84D28D33}" type="parTrans" cxnId="{F1643BDA-C358-464D-8A99-6A304660A4EA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2CE17C-31AA-4E4B-9E86-61193E14F53A}" type="sibTrans" cxnId="{F1643BDA-C358-464D-8A99-6A304660A4EA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7A348-58B8-433A-B8C0-70B30A80202B}" type="pres">
      <dgm:prSet presAssocID="{5CE61186-3D48-46F4-A25D-93A5391723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B2877-5FEC-45E1-B05A-7906832A3B37}" type="pres">
      <dgm:prSet presAssocID="{188EBE8D-6488-464B-A12E-44CCD71D4766}" presName="parentText" presStyleLbl="node1" presStyleIdx="0" presStyleCnt="1" custLinFactNeighborX="1112" custLinFactNeighborY="-77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4EBC4-F447-4A06-9FEB-B3B63E9C735B}" type="presOf" srcId="{188EBE8D-6488-464B-A12E-44CCD71D4766}" destId="{EC8B2877-5FEC-45E1-B05A-7906832A3B37}" srcOrd="0" destOrd="0" presId="urn:microsoft.com/office/officeart/2005/8/layout/vList2"/>
    <dgm:cxn modelId="{46A3BDD8-7E4C-46B6-9D1A-7A8A9E64C8FB}" type="presOf" srcId="{5CE61186-3D48-46F4-A25D-93A53917235F}" destId="{D737A348-58B8-433A-B8C0-70B30A80202B}" srcOrd="0" destOrd="0" presId="urn:microsoft.com/office/officeart/2005/8/layout/vList2"/>
    <dgm:cxn modelId="{F1643BDA-C358-464D-8A99-6A304660A4EA}" srcId="{5CE61186-3D48-46F4-A25D-93A53917235F}" destId="{188EBE8D-6488-464B-A12E-44CCD71D4766}" srcOrd="0" destOrd="0" parTransId="{3A9EA748-61CF-4930-9B5C-CC5B84D28D33}" sibTransId="{012CE17C-31AA-4E4B-9E86-61193E14F53A}"/>
    <dgm:cxn modelId="{423F928D-2F89-4C4E-B044-6EEB9E15E508}" type="presParOf" srcId="{D737A348-58B8-433A-B8C0-70B30A80202B}" destId="{EC8B2877-5FEC-45E1-B05A-7906832A3B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2F33F5-2195-4FB5-BCD2-6AAAF2D753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E5C0D5-0886-45FB-991D-D8B4800D61D0}">
      <dgm:prSet custT="1"/>
      <dgm:spPr/>
      <dgm:t>
        <a:bodyPr/>
        <a:lstStyle/>
        <a:p>
          <a:pPr algn="ctr" rtl="1"/>
          <a:r>
            <a:rPr lang="fa-IR" sz="4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گريه :</a:t>
          </a:r>
          <a:endParaRPr lang="en-US" sz="4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6EE51EE3-28FE-481E-A7C1-B25C840510B2}" type="parTrans" cxnId="{8F287E66-0E4D-4242-8317-119C67687BE0}">
      <dgm:prSet/>
      <dgm:spPr/>
      <dgm:t>
        <a:bodyPr/>
        <a:lstStyle/>
        <a:p>
          <a:endParaRPr lang="en-US"/>
        </a:p>
      </dgm:t>
    </dgm:pt>
    <dgm:pt modelId="{1FF9B738-BBE2-4186-B383-D4D1DDC9786E}" type="sibTrans" cxnId="{8F287E66-0E4D-4242-8317-119C67687BE0}">
      <dgm:prSet/>
      <dgm:spPr/>
      <dgm:t>
        <a:bodyPr/>
        <a:lstStyle/>
        <a:p>
          <a:endParaRPr lang="en-US"/>
        </a:p>
      </dgm:t>
    </dgm:pt>
    <dgm:pt modelId="{96EBA511-E481-498B-8111-C33CD2489EC1}" type="pres">
      <dgm:prSet presAssocID="{762F33F5-2195-4FB5-BCD2-6AAAF2D753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0AC292-1F14-4647-8266-E857DF7F9837}" type="pres">
      <dgm:prSet presAssocID="{BDE5C0D5-0886-45FB-991D-D8B4800D61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8466DE-B352-4010-B329-631CB9C7B8A8}" type="presOf" srcId="{BDE5C0D5-0886-45FB-991D-D8B4800D61D0}" destId="{C10AC292-1F14-4647-8266-E857DF7F9837}" srcOrd="0" destOrd="0" presId="urn:microsoft.com/office/officeart/2005/8/layout/vList2"/>
    <dgm:cxn modelId="{FA5DFDC0-D573-4B67-A1D5-CFFDA060F2D3}" type="presOf" srcId="{762F33F5-2195-4FB5-BCD2-6AAAF2D75315}" destId="{96EBA511-E481-498B-8111-C33CD2489EC1}" srcOrd="0" destOrd="0" presId="urn:microsoft.com/office/officeart/2005/8/layout/vList2"/>
    <dgm:cxn modelId="{8F287E66-0E4D-4242-8317-119C67687BE0}" srcId="{762F33F5-2195-4FB5-BCD2-6AAAF2D75315}" destId="{BDE5C0D5-0886-45FB-991D-D8B4800D61D0}" srcOrd="0" destOrd="0" parTransId="{6EE51EE3-28FE-481E-A7C1-B25C840510B2}" sibTransId="{1FF9B738-BBE2-4186-B383-D4D1DDC9786E}"/>
    <dgm:cxn modelId="{87959A9C-1813-420D-B313-9A46C7899D1C}" type="presParOf" srcId="{96EBA511-E481-498B-8111-C33CD2489EC1}" destId="{C10AC292-1F14-4647-8266-E857DF7F98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گريه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براي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رفع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مشكل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درونی خود و یا در محیط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اطرافش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است،كمك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مي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طلبد 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50074-7260-46EE-807A-E8D6CB04173F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BD161D38-CE93-4EF5-B17F-96B1AEB294AA}" type="presOf" srcId="{D33682DC-E370-4E9D-8755-60F01C528C8C}" destId="{0DA6A141-3B69-4D06-9A20-3E9E35D94023}" srcOrd="0" destOrd="0" presId="urn:microsoft.com/office/officeart/2005/8/layout/vList2"/>
    <dgm:cxn modelId="{CF22F2F6-6BAF-4761-9F76-FA64CF4A4C56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گريه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براي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رفع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مشكل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درونی خود و یا در محیط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اطرافش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است،كمك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مي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طلبد 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6C9CF4-1D38-4CBB-882C-85917E0CA62C}" type="presOf" srcId="{D33682DC-E370-4E9D-8755-60F01C528C8C}" destId="{0DA6A141-3B69-4D06-9A20-3E9E35D94023}" srcOrd="0" destOrd="0" presId="urn:microsoft.com/office/officeart/2005/8/layout/vList2"/>
    <dgm:cxn modelId="{097D4DDE-D825-4759-85FA-EF1255672E8D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2E79AE82-61EC-4484-8CFD-2D1569451C59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تمايل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به </a:t>
          </a:r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مكيدن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مكرر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پستان 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B15A5A-9CB8-4DE5-A607-2B4CC7C80E59}" type="presOf" srcId="{D33682DC-E370-4E9D-8755-60F01C528C8C}" destId="{0DA6A141-3B69-4D06-9A20-3E9E35D94023}" srcOrd="0" destOrd="0" presId="urn:microsoft.com/office/officeart/2005/8/layout/vList2"/>
    <dgm:cxn modelId="{6F7B2F45-74C0-4848-A8C2-D1C8948D57DA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6E568A8E-F5A5-4A86-ABEB-AFBE8C0C37B5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نرم و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سبك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بودن پستان و عدم نشت شیر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 sz="1600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 sz="1600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55686-43C2-47F5-9850-E2DF57BC5BEE}" type="presOf" srcId="{D33682DC-E370-4E9D-8755-60F01C528C8C}" destId="{0DA6A141-3B69-4D06-9A20-3E9E35D94023}" srcOrd="0" destOrd="0" presId="urn:microsoft.com/office/officeart/2005/8/layout/vList2"/>
    <dgm:cxn modelId="{ADBEED48-447A-4FDD-A3ED-207268358776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39E583D7-4A52-4A13-BB9C-D7E660486754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عدم خروج  شیر از پستان هنگام دوشیدن؟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BE563-D701-4880-AB8C-3F47ADE24095}" type="presOf" srcId="{5774BEB0-9DB5-457A-A50B-1A877254ACE5}" destId="{AF041C27-1089-40A0-B81F-2625B323C2BD}" srcOrd="0" destOrd="0" presId="urn:microsoft.com/office/officeart/2005/8/layout/vList2"/>
    <dgm:cxn modelId="{7EE69D2B-0197-4A94-B936-E1724374737E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F236976C-F8C5-4168-A95E-C4A2D3DA2042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نداشتن شیر کافی در شب ها؟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93142-FFB7-48ED-9A26-672F54B53EA7}" type="presOf" srcId="{5774BEB0-9DB5-457A-A50B-1A877254ACE5}" destId="{AF041C27-1089-40A0-B81F-2625B323C2BD}" srcOrd="0" destOrd="0" presId="urn:microsoft.com/office/officeart/2005/8/layout/vList2"/>
    <dgm:cxn modelId="{22751F3D-0E4E-4C7C-A0F2-C363A14D6122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FF8AFD3A-3168-4889-BB54-964F755E9163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تمایل شیرخوار به تغذیه با بطری ؟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B52DD-B50B-41BE-82CA-3CFB62E410AE}" type="presOf" srcId="{D33682DC-E370-4E9D-8755-60F01C528C8C}" destId="{0DA6A141-3B69-4D06-9A20-3E9E35D94023}" srcOrd="0" destOrd="0" presId="urn:microsoft.com/office/officeart/2005/8/layout/vList2"/>
    <dgm:cxn modelId="{0661F870-EC05-4A62-89D4-2D92F6BDAF8E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9B739EDC-07A2-4A86-985C-BD4CA6641EB1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نتيجه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گيري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 sz="4000" b="1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 sz="4000" b="1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182B0-61BC-4D17-BD06-80261D7CA7C5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68083286-7CAF-4AB5-A201-15116E849F3A}" type="presOf" srcId="{5774BEB0-9DB5-457A-A50B-1A877254ACE5}" destId="{AF041C27-1089-40A0-B81F-2625B323C2BD}" srcOrd="0" destOrd="0" presId="urn:microsoft.com/office/officeart/2005/8/layout/vList2"/>
    <dgm:cxn modelId="{AC33D2EA-E35A-4B52-AA02-E42DBE8C8F09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نگران ناکافی بودن شیر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2487DF-EF7B-4CFA-A3BE-D85D58551C56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BA797CD8-66A5-450E-9562-2A062F7133B3}" type="presOf" srcId="{D33682DC-E370-4E9D-8755-60F01C528C8C}" destId="{0DA6A141-3B69-4D06-9A20-3E9E35D94023}" srcOrd="0" destOrd="0" presId="urn:microsoft.com/office/officeart/2005/8/layout/vList2"/>
    <dgm:cxn modelId="{0520A4FB-B7F5-431F-9F2A-D972BC30C6E3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نتيجه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گيري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 sz="4000" b="1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 sz="4000" b="1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A7364-EA30-4242-8AEC-FC554FBCBED6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992C1883-80FC-4F61-8978-A1EAF34928CC}" type="presOf" srcId="{5774BEB0-9DB5-457A-A50B-1A877254ACE5}" destId="{AF041C27-1089-40A0-B81F-2625B323C2BD}" srcOrd="0" destOrd="0" presId="urn:microsoft.com/office/officeart/2005/8/layout/vList2"/>
    <dgm:cxn modelId="{921E464B-0716-48BA-AA8C-32B8EAA6C176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شیرمادر کافی است  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CEA52-78D9-4136-965E-BF2CFAD1D683}" type="presOf" srcId="{5774BEB0-9DB5-457A-A50B-1A877254ACE5}" destId="{AF041C27-1089-40A0-B81F-2625B323C2BD}" srcOrd="0" destOrd="0" presId="urn:microsoft.com/office/officeart/2005/8/layout/vList2"/>
    <dgm:cxn modelId="{D96C01F7-2D1A-482A-BB9C-2513056CCCAD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6AC801C4-DAC3-4459-9E1E-8F5DA44282F1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18148D-18F5-481B-A613-E6F87C6A97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BA0AF6-BC3B-4DCF-9183-58A5CB3F27F8}">
      <dgm:prSet custT="1"/>
      <dgm:spPr/>
      <dgm:t>
        <a:bodyPr/>
        <a:lstStyle/>
        <a:p>
          <a:pPr algn="ctr" rtl="1"/>
          <a:r>
            <a:rPr lang="fa-IR" sz="4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گنجایش معده نوزاد و </a:t>
          </a:r>
          <a:r>
            <a:rPr lang="fa-IR" sz="4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شیرتولید</a:t>
          </a:r>
          <a:r>
            <a:rPr lang="fa-IR" sz="4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شده مادر</a:t>
          </a:r>
          <a:endParaRPr lang="en-US" sz="40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47A71447-E2D1-40CE-B116-C9828A92A390}" type="parTrans" cxnId="{B5EE801A-41E0-43B9-8ADD-D8504212CF23}">
      <dgm:prSet/>
      <dgm:spPr/>
      <dgm:t>
        <a:bodyPr/>
        <a:lstStyle/>
        <a:p>
          <a:endParaRPr lang="en-US" sz="4000" i="1">
            <a:cs typeface="B Nazanin" panose="00000400000000000000" pitchFamily="2" charset="-78"/>
          </a:endParaRPr>
        </a:p>
      </dgm:t>
    </dgm:pt>
    <dgm:pt modelId="{738B0E8E-364E-48C6-A3BB-EFDFFF0AAEEE}" type="sibTrans" cxnId="{B5EE801A-41E0-43B9-8ADD-D8504212CF23}">
      <dgm:prSet/>
      <dgm:spPr/>
      <dgm:t>
        <a:bodyPr/>
        <a:lstStyle/>
        <a:p>
          <a:endParaRPr lang="en-US" sz="4000" i="1">
            <a:cs typeface="B Nazanin" panose="00000400000000000000" pitchFamily="2" charset="-78"/>
          </a:endParaRPr>
        </a:p>
      </dgm:t>
    </dgm:pt>
    <dgm:pt modelId="{58E9B238-4EE4-4BBB-80DA-31C8C2E39BD7}" type="pres">
      <dgm:prSet presAssocID="{C118148D-18F5-481B-A613-E6F87C6A97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2CEFD-0BFB-4E07-8952-B400B0458AA9}" type="pres">
      <dgm:prSet presAssocID="{9DBA0AF6-BC3B-4DCF-9183-58A5CB3F2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189C5-FDBC-460A-9C28-EE8E3ED21FE2}" type="presOf" srcId="{9DBA0AF6-BC3B-4DCF-9183-58A5CB3F27F8}" destId="{1A52CEFD-0BFB-4E07-8952-B400B0458AA9}" srcOrd="0" destOrd="0" presId="urn:microsoft.com/office/officeart/2005/8/layout/vList2"/>
    <dgm:cxn modelId="{B5EE801A-41E0-43B9-8ADD-D8504212CF23}" srcId="{C118148D-18F5-481B-A613-E6F87C6A97A8}" destId="{9DBA0AF6-BC3B-4DCF-9183-58A5CB3F27F8}" srcOrd="0" destOrd="0" parTransId="{47A71447-E2D1-40CE-B116-C9828A92A390}" sibTransId="{738B0E8E-364E-48C6-A3BB-EFDFFF0AAEEE}"/>
    <dgm:cxn modelId="{C2B99E8B-CDBB-4B38-B0D9-A45B0C27448E}" type="presOf" srcId="{C118148D-18F5-481B-A613-E6F87C6A97A8}" destId="{58E9B238-4EE4-4BBB-80DA-31C8C2E39BD7}" srcOrd="0" destOrd="0" presId="urn:microsoft.com/office/officeart/2005/8/layout/vList2"/>
    <dgm:cxn modelId="{A54871FC-934F-47FF-A3B3-0B3A0C62D613}" type="presParOf" srcId="{58E9B238-4EE4-4BBB-80DA-31C8C2E39BD7}" destId="{1A52CEFD-0BFB-4E07-8952-B400B0458A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64A3B7-AF33-4547-827D-064B43B793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B4C48-EA7F-4E9F-9103-66EBD1633722}">
      <dgm:prSet custT="1"/>
      <dgm:spPr/>
      <dgm:t>
        <a:bodyPr/>
        <a:lstStyle/>
        <a:p>
          <a:pPr rtl="1"/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dirty="0" smtClean="0">
              <a:cs typeface="B Nazanin" pitchFamily="2" charset="-78"/>
            </a:rPr>
            <a:t>احساس مادر این است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76C54AA-5AE2-4D77-ABDB-FBA9A093D1C0}" type="parTrans" cxnId="{27E7FABC-9336-4F07-B3E0-BABA6EF10B57}">
      <dgm:prSet/>
      <dgm:spPr/>
      <dgm:t>
        <a:bodyPr/>
        <a:lstStyle/>
        <a:p>
          <a:endParaRPr lang="en-US"/>
        </a:p>
      </dgm:t>
    </dgm:pt>
    <dgm:pt modelId="{3D8A7CBF-BE86-4C13-A45E-1D1FADF4D03E}" type="sibTrans" cxnId="{27E7FABC-9336-4F07-B3E0-BABA6EF10B57}">
      <dgm:prSet/>
      <dgm:spPr/>
      <dgm:t>
        <a:bodyPr/>
        <a:lstStyle/>
        <a:p>
          <a:endParaRPr lang="en-US"/>
        </a:p>
      </dgm:t>
    </dgm:pt>
    <dgm:pt modelId="{8470FA25-F356-4C27-8548-B06A434D7871}" type="pres">
      <dgm:prSet presAssocID="{AA64A3B7-AF33-4547-827D-064B43B79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E562B-1038-4D59-8134-8670FCF84066}" type="pres">
      <dgm:prSet presAssocID="{A31B4C48-EA7F-4E9F-9103-66EBD16337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74E3C5-C9EF-43A0-BB63-FCC62EC76047}" type="presOf" srcId="{AA64A3B7-AF33-4547-827D-064B43B7930F}" destId="{8470FA25-F356-4C27-8548-B06A434D7871}" srcOrd="0" destOrd="0" presId="urn:microsoft.com/office/officeart/2005/8/layout/vList2"/>
    <dgm:cxn modelId="{27E7FABC-9336-4F07-B3E0-BABA6EF10B57}" srcId="{AA64A3B7-AF33-4547-827D-064B43B7930F}" destId="{A31B4C48-EA7F-4E9F-9103-66EBD1633722}" srcOrd="0" destOrd="0" parTransId="{976C54AA-5AE2-4D77-ABDB-FBA9A093D1C0}" sibTransId="{3D8A7CBF-BE86-4C13-A45E-1D1FADF4D03E}"/>
    <dgm:cxn modelId="{73578FA7-59F0-430C-8DF4-056B9AE0B96A}" type="presOf" srcId="{A31B4C48-EA7F-4E9F-9103-66EBD1633722}" destId="{F0FE562B-1038-4D59-8134-8670FCF84066}" srcOrd="0" destOrd="0" presId="urn:microsoft.com/office/officeart/2005/8/layout/vList2"/>
    <dgm:cxn modelId="{00415DD0-1348-4887-AEA8-8B08DA7235AF}" type="presParOf" srcId="{8470FA25-F356-4C27-8548-B06A434D7871}" destId="{F0FE562B-1038-4D59-8134-8670FCF840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64A3B7-AF33-4547-827D-064B43B793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B4C48-EA7F-4E9F-9103-66EBD1633722}">
      <dgm:prSet custT="1"/>
      <dgm:spPr/>
      <dgm:t>
        <a:bodyPr/>
        <a:lstStyle/>
        <a:p>
          <a:pPr rtl="1"/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dirty="0" smtClean="0">
              <a:cs typeface="B Nazanin" pitchFamily="2" charset="-78"/>
            </a:rPr>
            <a:t>احساس مادر این است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76C54AA-5AE2-4D77-ABDB-FBA9A093D1C0}" type="parTrans" cxnId="{27E7FABC-9336-4F07-B3E0-BABA6EF10B57}">
      <dgm:prSet/>
      <dgm:spPr/>
      <dgm:t>
        <a:bodyPr/>
        <a:lstStyle/>
        <a:p>
          <a:endParaRPr lang="en-US"/>
        </a:p>
      </dgm:t>
    </dgm:pt>
    <dgm:pt modelId="{3D8A7CBF-BE86-4C13-A45E-1D1FADF4D03E}" type="sibTrans" cxnId="{27E7FABC-9336-4F07-B3E0-BABA6EF10B57}">
      <dgm:prSet/>
      <dgm:spPr/>
      <dgm:t>
        <a:bodyPr/>
        <a:lstStyle/>
        <a:p>
          <a:endParaRPr lang="en-US"/>
        </a:p>
      </dgm:t>
    </dgm:pt>
    <dgm:pt modelId="{8470FA25-F356-4C27-8548-B06A434D7871}" type="pres">
      <dgm:prSet presAssocID="{AA64A3B7-AF33-4547-827D-064B43B79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E562B-1038-4D59-8134-8670FCF84066}" type="pres">
      <dgm:prSet presAssocID="{A31B4C48-EA7F-4E9F-9103-66EBD16337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7FABC-9336-4F07-B3E0-BABA6EF10B57}" srcId="{AA64A3B7-AF33-4547-827D-064B43B7930F}" destId="{A31B4C48-EA7F-4E9F-9103-66EBD1633722}" srcOrd="0" destOrd="0" parTransId="{976C54AA-5AE2-4D77-ABDB-FBA9A093D1C0}" sibTransId="{3D8A7CBF-BE86-4C13-A45E-1D1FADF4D03E}"/>
    <dgm:cxn modelId="{DE0BAE16-14B6-4823-BE25-ED17F2172DA1}" type="presOf" srcId="{A31B4C48-EA7F-4E9F-9103-66EBD1633722}" destId="{F0FE562B-1038-4D59-8134-8670FCF84066}" srcOrd="0" destOrd="0" presId="urn:microsoft.com/office/officeart/2005/8/layout/vList2"/>
    <dgm:cxn modelId="{0010D868-A89C-43F7-B0B8-B5D78382C37A}" type="presOf" srcId="{AA64A3B7-AF33-4547-827D-064B43B7930F}" destId="{8470FA25-F356-4C27-8548-B06A434D7871}" srcOrd="0" destOrd="0" presId="urn:microsoft.com/office/officeart/2005/8/layout/vList2"/>
    <dgm:cxn modelId="{60C789FB-39CD-4295-949A-62EE5810F1B7}" type="presParOf" srcId="{8470FA25-F356-4C27-8548-B06A434D7871}" destId="{F0FE562B-1038-4D59-8134-8670FCF840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ACD253-F556-445B-9733-57B468599E68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8C43453-02E8-400C-923D-8EE9286D5630}">
      <dgm:prSet custT="1"/>
      <dgm:spPr/>
      <dgm:t>
        <a:bodyPr/>
        <a:lstStyle/>
        <a:p>
          <a:pPr algn="ctr" rtl="0"/>
          <a:r>
            <a: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حالات مختلف فوق را به حساب </a:t>
          </a:r>
          <a:r>
            <a:rPr lang="fa-IR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ناكافي</a:t>
          </a:r>
          <a:r>
            <a: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بودن </a:t>
          </a:r>
          <a:r>
            <a:rPr lang="fa-IR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خود </a:t>
          </a:r>
          <a:r>
            <a:rPr lang="fa-IR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نگذاريد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8640A301-98BD-4C5C-B3C4-74051C4B3C6E}" type="parTrans" cxnId="{113CB59F-CADC-4367-9A65-2D32915D0272}">
      <dgm:prSet/>
      <dgm:spPr/>
      <dgm:t>
        <a:bodyPr/>
        <a:lstStyle/>
        <a:p>
          <a:endParaRPr lang="en-US"/>
        </a:p>
      </dgm:t>
    </dgm:pt>
    <dgm:pt modelId="{C2235EDE-CEBE-4AEE-A0CF-BE1603BABDF2}" type="sibTrans" cxnId="{113CB59F-CADC-4367-9A65-2D32915D0272}">
      <dgm:prSet/>
      <dgm:spPr/>
      <dgm:t>
        <a:bodyPr/>
        <a:lstStyle/>
        <a:p>
          <a:endParaRPr lang="en-US"/>
        </a:p>
      </dgm:t>
    </dgm:pt>
    <dgm:pt modelId="{6573EB1A-B9A4-44F4-A9B1-39B4E62FDB85}" type="pres">
      <dgm:prSet presAssocID="{DFACD253-F556-445B-9733-57B468599E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D0BF9-8E04-4C2A-9643-7ED6B4CB6803}" type="pres">
      <dgm:prSet presAssocID="{48C43453-02E8-400C-923D-8EE9286D5630}" presName="parentText" presStyleLbl="node1" presStyleIdx="0" presStyleCnt="1" custLinFactY="18631" custLinFactNeighborX="140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4B7DF-6C6E-41E1-9E42-5ABC24951D46}" type="presOf" srcId="{48C43453-02E8-400C-923D-8EE9286D5630}" destId="{9C7D0BF9-8E04-4C2A-9643-7ED6B4CB6803}" srcOrd="0" destOrd="0" presId="urn:microsoft.com/office/officeart/2005/8/layout/vList2"/>
    <dgm:cxn modelId="{1956B3A2-F9D1-4A74-9A25-A7B48E513A54}" type="presOf" srcId="{DFACD253-F556-445B-9733-57B468599E68}" destId="{6573EB1A-B9A4-44F4-A9B1-39B4E62FDB85}" srcOrd="0" destOrd="0" presId="urn:microsoft.com/office/officeart/2005/8/layout/vList2"/>
    <dgm:cxn modelId="{113CB59F-CADC-4367-9A65-2D32915D0272}" srcId="{DFACD253-F556-445B-9733-57B468599E68}" destId="{48C43453-02E8-400C-923D-8EE9286D5630}" srcOrd="0" destOrd="0" parTransId="{8640A301-98BD-4C5C-B3C4-74051C4B3C6E}" sibTransId="{C2235EDE-CEBE-4AEE-A0CF-BE1603BABDF2}"/>
    <dgm:cxn modelId="{49944C42-5B65-49AF-A965-C2CF1DC391D7}" type="presParOf" srcId="{6573EB1A-B9A4-44F4-A9B1-39B4E62FDB85}" destId="{9C7D0BF9-8E04-4C2A-9643-7ED6B4CB68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A15D78-3C79-46D1-A562-7C5A544056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EB37F2-B020-455F-87B5-1C29BE03B582}">
      <dgm:prSet custT="1"/>
      <dgm:spPr/>
      <dgm:t>
        <a:bodyPr/>
        <a:lstStyle/>
        <a:p>
          <a:pPr algn="ctr" rtl="1"/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تغذيه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طولاني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...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A0AD809A-F640-475D-B7ED-67A7A489B257}" type="parTrans" cxnId="{A636B91E-EA6C-4D1E-B7FE-8D29932F95F0}">
      <dgm:prSet/>
      <dgm:spPr/>
      <dgm:t>
        <a:bodyPr/>
        <a:lstStyle/>
        <a:p>
          <a:endParaRPr lang="en-US"/>
        </a:p>
      </dgm:t>
    </dgm:pt>
    <dgm:pt modelId="{72C71B3D-4442-4F85-A872-C4FAC9F0AF79}" type="sibTrans" cxnId="{A636B91E-EA6C-4D1E-B7FE-8D29932F95F0}">
      <dgm:prSet/>
      <dgm:spPr/>
      <dgm:t>
        <a:bodyPr/>
        <a:lstStyle/>
        <a:p>
          <a:endParaRPr lang="en-US"/>
        </a:p>
      </dgm:t>
    </dgm:pt>
    <dgm:pt modelId="{79D633D2-92BE-4C5C-968F-AC521E178CAD}" type="pres">
      <dgm:prSet presAssocID="{9EA15D78-3C79-46D1-A562-7C5A544056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9FC7-BFC9-450D-8F9B-7A990CC9A45B}" type="pres">
      <dgm:prSet presAssocID="{8EEB37F2-B020-455F-87B5-1C29BE03B5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6B91E-EA6C-4D1E-B7FE-8D29932F95F0}" srcId="{9EA15D78-3C79-46D1-A562-7C5A5440563A}" destId="{8EEB37F2-B020-455F-87B5-1C29BE03B582}" srcOrd="0" destOrd="0" parTransId="{A0AD809A-F640-475D-B7ED-67A7A489B257}" sibTransId="{72C71B3D-4442-4F85-A872-C4FAC9F0AF79}"/>
    <dgm:cxn modelId="{96A5F3A0-0E3C-4357-8347-A088F934B3EC}" type="presOf" srcId="{8EEB37F2-B020-455F-87B5-1C29BE03B582}" destId="{EAB99FC7-BFC9-450D-8F9B-7A990CC9A45B}" srcOrd="0" destOrd="0" presId="urn:microsoft.com/office/officeart/2005/8/layout/vList2"/>
    <dgm:cxn modelId="{2B219603-6148-41D0-A92D-B2F0E0A3639B}" type="presOf" srcId="{9EA15D78-3C79-46D1-A562-7C5A5440563A}" destId="{79D633D2-92BE-4C5C-968F-AC521E178CAD}" srcOrd="0" destOrd="0" presId="urn:microsoft.com/office/officeart/2005/8/layout/vList2"/>
    <dgm:cxn modelId="{0C2D8B31-4DA9-4624-B55A-E351BE2EA6A7}" type="presParOf" srcId="{79D633D2-92BE-4C5C-968F-AC521E178CAD}" destId="{EAB99FC7-BFC9-450D-8F9B-7A990CC9A4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1A9726-F7F6-4106-A0AA-B7EE4544B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BC6C7-FB81-4B05-8010-FB93DBFAD684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امتناع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از گرفتن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28D3D0E-109C-4C4D-AD5C-DB459F9C7BCD}" type="parTrans" cxnId="{1E13DC17-5BF7-45DF-B4AC-812359A8DA28}">
      <dgm:prSet/>
      <dgm:spPr/>
      <dgm:t>
        <a:bodyPr/>
        <a:lstStyle/>
        <a:p>
          <a:endParaRPr lang="en-US" sz="4400"/>
        </a:p>
      </dgm:t>
    </dgm:pt>
    <dgm:pt modelId="{2F0C5617-BDC3-4B9C-89EC-4D86AFA94464}" type="sibTrans" cxnId="{1E13DC17-5BF7-45DF-B4AC-812359A8DA28}">
      <dgm:prSet/>
      <dgm:spPr/>
      <dgm:t>
        <a:bodyPr/>
        <a:lstStyle/>
        <a:p>
          <a:endParaRPr lang="en-US" sz="4400"/>
        </a:p>
      </dgm:t>
    </dgm:pt>
    <dgm:pt modelId="{6030CE97-E816-4045-A021-9688D30747EA}" type="pres">
      <dgm:prSet presAssocID="{751A9726-F7F6-4106-A0AA-B7EE4544B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CBE56-C31B-4828-BB09-ACF2DA477AA2}" type="pres">
      <dgm:prSet presAssocID="{F55BC6C7-FB81-4B05-8010-FB93DBFAD684}" presName="parentText" presStyleLbl="node1" presStyleIdx="0" presStyleCnt="1" custScaleY="65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C1B9A1-2E42-4201-ADF0-4F66DFF924B2}" type="presOf" srcId="{F55BC6C7-FB81-4B05-8010-FB93DBFAD684}" destId="{D9FCBE56-C31B-4828-BB09-ACF2DA477AA2}" srcOrd="0" destOrd="0" presId="urn:microsoft.com/office/officeart/2005/8/layout/vList2"/>
    <dgm:cxn modelId="{1E13DC17-5BF7-45DF-B4AC-812359A8DA28}" srcId="{751A9726-F7F6-4106-A0AA-B7EE4544B22F}" destId="{F55BC6C7-FB81-4B05-8010-FB93DBFAD684}" srcOrd="0" destOrd="0" parTransId="{928D3D0E-109C-4C4D-AD5C-DB459F9C7BCD}" sibTransId="{2F0C5617-BDC3-4B9C-89EC-4D86AFA94464}"/>
    <dgm:cxn modelId="{61296589-7E40-49D9-A1CD-C6B7DD6B14D4}" type="presOf" srcId="{751A9726-F7F6-4106-A0AA-B7EE4544B22F}" destId="{6030CE97-E816-4045-A021-9688D30747EA}" srcOrd="0" destOrd="0" presId="urn:microsoft.com/office/officeart/2005/8/layout/vList2"/>
    <dgm:cxn modelId="{C7F29FE8-8757-41FE-AECE-6D9D7E7635FB}" type="presParOf" srcId="{6030CE97-E816-4045-A021-9688D30747EA}" destId="{D9FCBE56-C31B-4828-BB09-ACF2DA477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854E0-0CB4-417D-B413-EF86BF68A8FA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 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904"/>
        <a:ext cx="8118030" cy="10311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B2877-5FEC-45E1-B05A-7906832A3B37}">
      <dsp:nvSpPr>
        <dsp:cNvPr id="0" name=""/>
        <dsp:cNvSpPr/>
      </dsp:nvSpPr>
      <dsp:spPr>
        <a:xfrm>
          <a:off x="0" y="0"/>
          <a:ext cx="8229600" cy="989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چالش: ناکافی بودن شیر!؟ </a:t>
          </a:r>
          <a:endParaRPr lang="en-US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8301" y="48301"/>
        <a:ext cx="8132998" cy="8928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نگران ناکافی بودن شیر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904"/>
        <a:ext cx="8118030" cy="103119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شیرمادر کافی است  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904"/>
        <a:ext cx="8118030" cy="1031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2CEFD-0BFB-4E07-8952-B400B0458AA9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گنجایش معده نوزاد و </a:t>
          </a:r>
          <a:r>
            <a:rPr lang="fa-IR" sz="4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شیرتولید</a:t>
          </a:r>
          <a:r>
            <a:rPr lang="fa-IR" sz="4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شده مادر</a:t>
          </a:r>
          <a:endParaRPr lang="en-US" sz="40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E562B-1038-4D59-8134-8670FCF84066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kern="1200" dirty="0" smtClean="0">
              <a:cs typeface="B Nazanin" pitchFamily="2" charset="-78"/>
            </a:rPr>
            <a:t>احساس مادر این است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44" y="56283"/>
        <a:ext cx="8118112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E562B-1038-4D59-8134-8670FCF84066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kern="1200" dirty="0" smtClean="0">
              <a:cs typeface="B Nazanin" pitchFamily="2" charset="-78"/>
            </a:rPr>
            <a:t>احساس مادر این است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44" y="56283"/>
        <a:ext cx="8118112" cy="1030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D0BF9-8E04-4C2A-9643-7ED6B4CB6803}">
      <dsp:nvSpPr>
        <dsp:cNvPr id="0" name=""/>
        <dsp:cNvSpPr/>
      </dsp:nvSpPr>
      <dsp:spPr>
        <a:xfrm>
          <a:off x="0" y="210"/>
          <a:ext cx="5410200" cy="38525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حالات مختلف فوق را به حساب </a:t>
          </a:r>
          <a:r>
            <a:rPr lang="fa-I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ناكافي</a:t>
          </a:r>
          <a:r>
            <a:rPr lang="fa-I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بودن </a:t>
          </a:r>
          <a:r>
            <a:rPr lang="fa-I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خود </a:t>
          </a:r>
          <a:r>
            <a:rPr lang="fa-I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نگذاريد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18807" y="19017"/>
        <a:ext cx="5372586" cy="347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99FC7-BFC9-450D-8F9B-7A990CC9A45B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تغذيه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طولاني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...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CBE56-C31B-4828-BB09-ACF2DA477AA2}">
      <dsp:nvSpPr>
        <dsp:cNvPr id="0" name=""/>
        <dsp:cNvSpPr/>
      </dsp:nvSpPr>
      <dsp:spPr>
        <a:xfrm>
          <a:off x="0" y="177265"/>
          <a:ext cx="8229600" cy="788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امتناع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از گرفتن پستان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38490" y="215755"/>
        <a:ext cx="8152620" cy="711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78524280-E477-4786-9B03-D2EE54D55FF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964ECD81-939C-4CA5-BF2A-70CF41977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عدم اعتماد به نفس </a:t>
            </a:r>
            <a:r>
              <a:rPr lang="fa-IR" dirty="0" smtClean="0"/>
              <a:t>: </a:t>
            </a:r>
            <a:r>
              <a:rPr lang="fa-IR" dirty="0" err="1" smtClean="0"/>
              <a:t>مادرانيكه</a:t>
            </a:r>
            <a:r>
              <a:rPr lang="fa-IR" dirty="0" smtClean="0"/>
              <a:t> </a:t>
            </a:r>
            <a:r>
              <a:rPr lang="fa-IR" dirty="0" err="1" smtClean="0"/>
              <a:t>خيلي</a:t>
            </a:r>
            <a:r>
              <a:rPr lang="fa-IR" dirty="0" smtClean="0"/>
              <a:t> جوان هستند و </a:t>
            </a:r>
            <a:r>
              <a:rPr lang="fa-IR" dirty="0" err="1" smtClean="0"/>
              <a:t>يا</a:t>
            </a:r>
            <a:r>
              <a:rPr lang="fa-IR" dirty="0" smtClean="0"/>
              <a:t> از جانب </a:t>
            </a:r>
            <a:r>
              <a:rPr lang="fa-IR" dirty="0" err="1" smtClean="0"/>
              <a:t>فاميل</a:t>
            </a:r>
            <a:r>
              <a:rPr lang="fa-IR" dirty="0" smtClean="0"/>
              <a:t> و شوهر و </a:t>
            </a:r>
            <a:r>
              <a:rPr lang="fa-IR" dirty="0" err="1" smtClean="0"/>
              <a:t>دوستانشان</a:t>
            </a:r>
            <a:r>
              <a:rPr lang="fa-IR" dirty="0" smtClean="0"/>
              <a:t> </a:t>
            </a:r>
            <a:r>
              <a:rPr lang="fa-IR" dirty="0" err="1" smtClean="0"/>
              <a:t>كمتر</a:t>
            </a:r>
            <a:r>
              <a:rPr lang="fa-IR" dirty="0" smtClean="0"/>
              <a:t> </a:t>
            </a:r>
            <a:r>
              <a:rPr lang="fa-IR" dirty="0" err="1" smtClean="0"/>
              <a:t>حمايت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شوند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9pPr>
          </a:lstStyle>
          <a:p>
            <a:pPr eaLnBrk="1" hangingPunct="1"/>
            <a:fld id="{944B548F-4A0A-401E-B7A6-523F8046BA68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babies will have “frequency days” when they seem extra fussy and want to nurse much more frequently than their usual pattern.</a:t>
            </a:r>
          </a:p>
          <a:p>
            <a:r>
              <a:rPr lang="en-US" dirty="0" smtClean="0"/>
              <a:t>Frequency days generally happen around two to three weeks, six weeks, three months, and six months, with baby usually returning to his previous feeding pattern in three to seven days.</a:t>
            </a:r>
          </a:p>
          <a:p>
            <a:r>
              <a:rPr lang="en-US" dirty="0" smtClean="0"/>
              <a:t>The positive side of this is that he is stimulating a higher rate of milk production.</a:t>
            </a:r>
          </a:p>
          <a:p>
            <a:endParaRPr lang="en-US" dirty="0" smtClean="0"/>
          </a:p>
          <a:p>
            <a:endParaRPr lang="fa-IR" dirty="0" smtClean="0"/>
          </a:p>
          <a:p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دوره های تغذیه خوشه ای </a:t>
            </a:r>
          </a:p>
          <a:p>
            <a:r>
              <a:rPr lang="en-US" dirty="0" smtClean="0"/>
              <a:t>Many babies will have “frequency days” when they seem extra fussy and want to nurse much more frequently than their usual pattern.</a:t>
            </a:r>
          </a:p>
          <a:p>
            <a:r>
              <a:rPr lang="en-US" dirty="0" smtClean="0"/>
              <a:t>Frequency days generally happen around two to three weeks, six weeks, three months, and six months, with baby usually returning to his previous feeding pattern in three to seven days.</a:t>
            </a:r>
          </a:p>
          <a:p>
            <a:r>
              <a:rPr lang="en-US" dirty="0" smtClean="0"/>
              <a:t>The positive side of this is that he is stimulating a higher rate of milk production.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4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مثلا استراحت 10 تا 20 </a:t>
            </a:r>
            <a:r>
              <a:rPr lang="fa-IR" dirty="0" err="1" smtClean="0"/>
              <a:t>دقيقه</a:t>
            </a:r>
            <a:r>
              <a:rPr lang="fa-IR" dirty="0" smtClean="0"/>
              <a:t> قبل از شروع </a:t>
            </a:r>
            <a:r>
              <a:rPr lang="fa-IR" dirty="0" err="1" smtClean="0"/>
              <a:t>دوشيدن،نوشيدن</a:t>
            </a:r>
            <a:r>
              <a:rPr lang="fa-IR" dirty="0" smtClean="0"/>
              <a:t> </a:t>
            </a:r>
            <a:r>
              <a:rPr lang="fa-IR" dirty="0" err="1" smtClean="0"/>
              <a:t>يك</a:t>
            </a:r>
            <a:r>
              <a:rPr lang="fa-IR" dirty="0" smtClean="0"/>
              <a:t> </a:t>
            </a:r>
            <a:r>
              <a:rPr lang="fa-IR" dirty="0" err="1" smtClean="0"/>
              <a:t>ليوان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، آب </a:t>
            </a:r>
            <a:r>
              <a:rPr lang="fa-IR" dirty="0" err="1" smtClean="0"/>
              <a:t>ميوه</a:t>
            </a:r>
            <a:r>
              <a:rPr lang="fa-IR" dirty="0" smtClean="0"/>
              <a:t> ، </a:t>
            </a:r>
            <a:r>
              <a:rPr lang="fa-IR" dirty="0" err="1" smtClean="0"/>
              <a:t>چاي</a:t>
            </a:r>
            <a:r>
              <a:rPr lang="fa-IR" dirty="0" smtClean="0"/>
              <a:t> </a:t>
            </a:r>
            <a:r>
              <a:rPr lang="fa-IR" dirty="0" err="1" smtClean="0"/>
              <a:t>كم</a:t>
            </a:r>
            <a:r>
              <a:rPr lang="fa-IR" dirty="0" smtClean="0"/>
              <a:t> رنگ </a:t>
            </a:r>
            <a:r>
              <a:rPr lang="fa-IR" dirty="0" err="1" smtClean="0"/>
              <a:t>يا</a:t>
            </a:r>
            <a:r>
              <a:rPr lang="fa-IR" dirty="0" smtClean="0"/>
              <a:t> </a:t>
            </a:r>
            <a:r>
              <a:rPr lang="fa-IR" dirty="0" err="1" smtClean="0"/>
              <a:t>سوپ،نشستن</a:t>
            </a:r>
            <a:r>
              <a:rPr lang="fa-IR" dirty="0" smtClean="0"/>
              <a:t> در </a:t>
            </a:r>
            <a:r>
              <a:rPr lang="fa-IR" dirty="0" err="1" smtClean="0"/>
              <a:t>وضعيت</a:t>
            </a:r>
            <a:r>
              <a:rPr lang="fa-IR" dirty="0" smtClean="0"/>
              <a:t> راحت </a:t>
            </a:r>
            <a:r>
              <a:rPr lang="fa-IR" dirty="0" err="1" smtClean="0"/>
              <a:t>درمحيط</a:t>
            </a:r>
            <a:r>
              <a:rPr lang="fa-IR" dirty="0" smtClean="0"/>
              <a:t> </a:t>
            </a:r>
            <a:r>
              <a:rPr lang="fa-IR" dirty="0" err="1" smtClean="0"/>
              <a:t>ساكت</a:t>
            </a:r>
            <a:r>
              <a:rPr lang="fa-IR" dirty="0" smtClean="0"/>
              <a:t> و آرام و بدون مزاحمت ، </a:t>
            </a:r>
            <a:r>
              <a:rPr lang="fa-IR" dirty="0" err="1" smtClean="0"/>
              <a:t>فكر</a:t>
            </a:r>
            <a:r>
              <a:rPr lang="fa-IR" dirty="0" smtClean="0"/>
              <a:t> </a:t>
            </a:r>
            <a:r>
              <a:rPr lang="fa-IR" dirty="0" err="1" smtClean="0"/>
              <a:t>كردن</a:t>
            </a:r>
            <a:r>
              <a:rPr lang="fa-IR" dirty="0" smtClean="0"/>
              <a:t> به </a:t>
            </a:r>
            <a:r>
              <a:rPr lang="fa-IR" dirty="0" err="1" smtClean="0"/>
              <a:t>كودك</a:t>
            </a:r>
            <a:r>
              <a:rPr lang="fa-IR" dirty="0" smtClean="0"/>
              <a:t> و </a:t>
            </a:r>
            <a:r>
              <a:rPr lang="fa-IR" dirty="0" err="1" smtClean="0"/>
              <a:t>يا</a:t>
            </a:r>
            <a:r>
              <a:rPr lang="fa-IR" dirty="0" smtClean="0"/>
              <a:t> نگاه </a:t>
            </a:r>
            <a:r>
              <a:rPr lang="fa-IR" dirty="0" err="1" smtClean="0"/>
              <a:t>كردن</a:t>
            </a:r>
            <a:r>
              <a:rPr lang="fa-IR" dirty="0" smtClean="0"/>
              <a:t> به </a:t>
            </a:r>
            <a:r>
              <a:rPr lang="fa-IR" dirty="0" err="1" smtClean="0"/>
              <a:t>تصوير</a:t>
            </a:r>
            <a:r>
              <a:rPr lang="fa-IR" dirty="0" smtClean="0"/>
              <a:t> </a:t>
            </a:r>
            <a:r>
              <a:rPr lang="fa-IR" dirty="0" err="1" smtClean="0"/>
              <a:t>وي</a:t>
            </a:r>
            <a:r>
              <a:rPr lang="fa-IR" dirty="0" smtClean="0"/>
              <a:t>، قرار دادن </a:t>
            </a:r>
            <a:r>
              <a:rPr lang="fa-IR" dirty="0" err="1" smtClean="0"/>
              <a:t>يك</a:t>
            </a:r>
            <a:r>
              <a:rPr lang="fa-IR" dirty="0" smtClean="0"/>
              <a:t> حوله گرم و مرطوب به مدت 5 تا 10 </a:t>
            </a:r>
            <a:r>
              <a:rPr lang="fa-IR" dirty="0" err="1" smtClean="0"/>
              <a:t>دقيقه</a:t>
            </a:r>
            <a:r>
              <a:rPr lang="fa-IR" dirty="0" smtClean="0"/>
              <a:t> </a:t>
            </a:r>
            <a:r>
              <a:rPr lang="fa-IR" dirty="0" err="1" smtClean="0"/>
              <a:t>روي</a:t>
            </a:r>
            <a:r>
              <a:rPr lang="fa-IR" dirty="0" smtClean="0"/>
              <a:t> پستان و </a:t>
            </a:r>
            <a:r>
              <a:rPr lang="fa-IR" dirty="0" err="1" smtClean="0"/>
              <a:t>نوك</a:t>
            </a:r>
            <a:r>
              <a:rPr lang="fa-IR" dirty="0" smtClean="0"/>
              <a:t> آن ، </a:t>
            </a:r>
            <a:r>
              <a:rPr lang="fa-IR" dirty="0" err="1" smtClean="0"/>
              <a:t>يا</a:t>
            </a:r>
            <a:r>
              <a:rPr lang="fa-IR" dirty="0" smtClean="0"/>
              <a:t> حمام </a:t>
            </a:r>
            <a:r>
              <a:rPr lang="fa-IR" dirty="0" err="1" smtClean="0"/>
              <a:t>كردن</a:t>
            </a:r>
            <a:r>
              <a:rPr lang="fa-IR" dirty="0" smtClean="0"/>
              <a:t>، و ماساژ پستان ها به </a:t>
            </a:r>
            <a:r>
              <a:rPr lang="fa-IR" dirty="0" err="1" smtClean="0"/>
              <a:t>جاري</a:t>
            </a:r>
            <a:r>
              <a:rPr lang="fa-IR" dirty="0" smtClean="0"/>
              <a:t> شدن </a:t>
            </a:r>
            <a:r>
              <a:rPr lang="fa-IR" dirty="0" err="1" smtClean="0"/>
              <a:t>شير</a:t>
            </a:r>
            <a:r>
              <a:rPr lang="fa-IR" dirty="0" smtClean="0"/>
              <a:t> قبل از اقدام </a:t>
            </a:r>
            <a:r>
              <a:rPr lang="fa-IR" dirty="0" err="1" smtClean="0"/>
              <a:t>براي</a:t>
            </a:r>
            <a:r>
              <a:rPr lang="fa-IR" dirty="0" smtClean="0"/>
              <a:t> </a:t>
            </a:r>
            <a:r>
              <a:rPr lang="fa-IR" dirty="0" err="1" smtClean="0"/>
              <a:t>دوشيدن</a:t>
            </a:r>
            <a:r>
              <a:rPr lang="fa-IR" dirty="0" smtClean="0"/>
              <a:t> </a:t>
            </a:r>
            <a:r>
              <a:rPr lang="fa-IR" dirty="0" err="1" smtClean="0"/>
              <a:t>كمك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كند</a:t>
            </a:r>
            <a:r>
              <a:rPr lang="fa-I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اگر قبلا </a:t>
            </a:r>
            <a:r>
              <a:rPr lang="fa-IR" dirty="0" err="1" smtClean="0"/>
              <a:t>بطري</a:t>
            </a:r>
            <a:r>
              <a:rPr lang="fa-IR" dirty="0" smtClean="0"/>
              <a:t> و </a:t>
            </a:r>
            <a:r>
              <a:rPr lang="fa-IR" dirty="0" err="1" smtClean="0"/>
              <a:t>شيركمكي</a:t>
            </a:r>
            <a:r>
              <a:rPr lang="fa-IR" dirty="0" smtClean="0"/>
              <a:t> به </a:t>
            </a:r>
            <a:r>
              <a:rPr lang="fa-IR" dirty="0" err="1" smtClean="0"/>
              <a:t>شيرخوارتان</a:t>
            </a:r>
            <a:r>
              <a:rPr lang="fa-IR" dirty="0" smtClean="0"/>
              <a:t> داده </a:t>
            </a:r>
            <a:r>
              <a:rPr lang="fa-IR" dirty="0" err="1" smtClean="0"/>
              <a:t>ايد</a:t>
            </a:r>
            <a:r>
              <a:rPr lang="fa-IR" dirty="0" smtClean="0"/>
              <a:t> و او </a:t>
            </a:r>
            <a:r>
              <a:rPr lang="fa-IR" dirty="0" err="1" smtClean="0"/>
              <a:t>مايل</a:t>
            </a:r>
            <a:r>
              <a:rPr lang="fa-IR" dirty="0" smtClean="0"/>
              <a:t> به خوردن </a:t>
            </a:r>
            <a:r>
              <a:rPr lang="fa-IR" dirty="0" err="1" smtClean="0"/>
              <a:t>شيركمكي</a:t>
            </a:r>
            <a:r>
              <a:rPr lang="fa-IR" dirty="0" smtClean="0"/>
              <a:t> بوده </a:t>
            </a:r>
            <a:r>
              <a:rPr lang="fa-IR" dirty="0" err="1" smtClean="0"/>
              <a:t>است،آن</a:t>
            </a:r>
            <a:r>
              <a:rPr lang="fa-IR" dirty="0" smtClean="0"/>
              <a:t> را به حساب </a:t>
            </a:r>
            <a:r>
              <a:rPr lang="fa-IR" dirty="0" err="1" smtClean="0"/>
              <a:t>نگذاريدو</a:t>
            </a:r>
            <a:r>
              <a:rPr lang="fa-IR" dirty="0" smtClean="0"/>
              <a:t> هرگز </a:t>
            </a:r>
            <a:r>
              <a:rPr lang="fa-IR" dirty="0" err="1" smtClean="0"/>
              <a:t>سعي</a:t>
            </a:r>
            <a:r>
              <a:rPr lang="fa-IR" dirty="0" smtClean="0"/>
              <a:t> </a:t>
            </a:r>
            <a:r>
              <a:rPr lang="fa-IR" dirty="0" err="1" smtClean="0"/>
              <a:t>نكنيد</a:t>
            </a:r>
            <a:r>
              <a:rPr lang="fa-IR" dirty="0" smtClean="0"/>
              <a:t> </a:t>
            </a:r>
            <a:r>
              <a:rPr lang="fa-IR" dirty="0" err="1" smtClean="0"/>
              <a:t>اين</a:t>
            </a:r>
            <a:r>
              <a:rPr lang="fa-IR" dirty="0" smtClean="0"/>
              <a:t> مسئله را </a:t>
            </a:r>
            <a:r>
              <a:rPr lang="fa-IR" dirty="0" err="1" smtClean="0"/>
              <a:t>آزمايش</a:t>
            </a:r>
            <a:r>
              <a:rPr lang="fa-IR" dirty="0" smtClean="0"/>
              <a:t> </a:t>
            </a:r>
            <a:r>
              <a:rPr lang="fa-IR" dirty="0" err="1" smtClean="0"/>
              <a:t>كنيد</a:t>
            </a:r>
            <a:r>
              <a:rPr lang="fa-IR" dirty="0" smtClean="0"/>
              <a:t>. </a:t>
            </a:r>
            <a:r>
              <a:rPr lang="fa-IR" dirty="0" err="1" smtClean="0"/>
              <a:t>زيرا</a:t>
            </a:r>
            <a:r>
              <a:rPr lang="fa-IR" dirty="0" smtClean="0"/>
              <a:t> </a:t>
            </a:r>
            <a:r>
              <a:rPr lang="fa-IR" dirty="0" err="1" smtClean="0"/>
              <a:t>بسياري</a:t>
            </a:r>
            <a:r>
              <a:rPr lang="fa-IR" dirty="0" smtClean="0"/>
              <a:t> از بچه ها به طور </a:t>
            </a:r>
            <a:r>
              <a:rPr lang="fa-IR" dirty="0" err="1" smtClean="0"/>
              <a:t>طبيعي</a:t>
            </a:r>
            <a:r>
              <a:rPr lang="fa-IR" dirty="0" smtClean="0"/>
              <a:t> </a:t>
            </a:r>
            <a:r>
              <a:rPr lang="fa-IR" dirty="0" err="1" smtClean="0"/>
              <a:t>ميل</a:t>
            </a:r>
            <a:r>
              <a:rPr lang="fa-IR" dirty="0" smtClean="0"/>
              <a:t> به </a:t>
            </a:r>
            <a:r>
              <a:rPr lang="fa-IR" dirty="0" err="1" smtClean="0"/>
              <a:t>مكيدن</a:t>
            </a:r>
            <a:r>
              <a:rPr lang="fa-IR" dirty="0" smtClean="0"/>
              <a:t> </a:t>
            </a:r>
            <a:r>
              <a:rPr lang="fa-IR" dirty="0" err="1" smtClean="0"/>
              <a:t>بيشتر</a:t>
            </a:r>
            <a:r>
              <a:rPr lang="fa-IR" dirty="0" smtClean="0"/>
              <a:t> دارند و </a:t>
            </a:r>
            <a:r>
              <a:rPr lang="fa-IR" dirty="0" err="1" smtClean="0"/>
              <a:t>بطري</a:t>
            </a:r>
            <a:r>
              <a:rPr lang="fa-IR" dirty="0" smtClean="0"/>
              <a:t> را نه به </a:t>
            </a:r>
            <a:r>
              <a:rPr lang="fa-IR" dirty="0" err="1" smtClean="0"/>
              <a:t>دليل</a:t>
            </a:r>
            <a:r>
              <a:rPr lang="fa-IR" dirty="0" smtClean="0"/>
              <a:t> </a:t>
            </a:r>
            <a:r>
              <a:rPr lang="fa-IR" dirty="0" err="1" smtClean="0"/>
              <a:t>گرسنگي</a:t>
            </a:r>
            <a:r>
              <a:rPr lang="fa-IR" dirty="0" smtClean="0"/>
              <a:t> </a:t>
            </a:r>
            <a:r>
              <a:rPr lang="fa-IR" dirty="0" err="1" smtClean="0"/>
              <a:t>بلكه</a:t>
            </a:r>
            <a:r>
              <a:rPr lang="fa-IR" dirty="0" smtClean="0"/>
              <a:t> بعلت علاقه </a:t>
            </a:r>
            <a:r>
              <a:rPr lang="fa-IR" dirty="0" err="1" smtClean="0"/>
              <a:t>زياد</a:t>
            </a:r>
            <a:r>
              <a:rPr lang="fa-IR" dirty="0" smtClean="0"/>
              <a:t> به </a:t>
            </a:r>
            <a:r>
              <a:rPr lang="fa-IR" dirty="0" err="1" smtClean="0"/>
              <a:t>مكيدن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پذيرند</a:t>
            </a:r>
            <a:r>
              <a:rPr lang="fa-IR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هورمون </a:t>
            </a:r>
            <a:r>
              <a:rPr lang="fa-IR" dirty="0" err="1" smtClean="0">
                <a:cs typeface="B Nazanin" panose="00000400000000000000" pitchFamily="2" charset="-78"/>
              </a:rPr>
              <a:t>اكسي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توسين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نيز</a:t>
            </a:r>
            <a:r>
              <a:rPr lang="fa-IR" dirty="0" smtClean="0">
                <a:cs typeface="B Nazanin" panose="00000400000000000000" pitchFamily="2" charset="-78"/>
              </a:rPr>
              <a:t> با انقباض </a:t>
            </a:r>
            <a:r>
              <a:rPr lang="fa-IR" dirty="0" err="1" smtClean="0">
                <a:cs typeface="B Nazanin" panose="00000400000000000000" pitchFamily="2" charset="-78"/>
              </a:rPr>
              <a:t>سلولهاي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عضلاني</a:t>
            </a:r>
            <a:r>
              <a:rPr lang="fa-IR" dirty="0" smtClean="0">
                <a:cs typeface="B Nazanin" panose="00000400000000000000" pitchFamily="2" charset="-78"/>
              </a:rPr>
              <a:t> اطراف </a:t>
            </a:r>
            <a:r>
              <a:rPr lang="fa-IR" dirty="0" err="1" smtClean="0">
                <a:cs typeface="B Nazanin" panose="00000400000000000000" pitchFamily="2" charset="-78"/>
              </a:rPr>
              <a:t>آرئولها</a:t>
            </a:r>
            <a:r>
              <a:rPr lang="fa-IR" dirty="0" smtClean="0">
                <a:cs typeface="B Nazanin" panose="00000400000000000000" pitchFamily="2" charset="-78"/>
              </a:rPr>
              <a:t> ، </a:t>
            </a:r>
            <a:r>
              <a:rPr lang="fa-IR" dirty="0" err="1" smtClean="0">
                <a:cs typeface="B Nazanin" panose="00000400000000000000" pitchFamily="2" charset="-78"/>
              </a:rPr>
              <a:t>شير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ذخيره</a:t>
            </a:r>
            <a:r>
              <a:rPr lang="fa-IR" dirty="0" smtClean="0">
                <a:cs typeface="B Nazanin" panose="00000400000000000000" pitchFamily="2" charset="-78"/>
              </a:rPr>
              <a:t> شده را به </a:t>
            </a:r>
            <a:r>
              <a:rPr lang="fa-IR" dirty="0" err="1" smtClean="0">
                <a:cs typeface="B Nazanin" panose="00000400000000000000" pitchFamily="2" charset="-78"/>
              </a:rPr>
              <a:t>داکت</a:t>
            </a:r>
            <a:r>
              <a:rPr lang="fa-IR" dirty="0" smtClean="0">
                <a:cs typeface="B Nazanin" panose="00000400000000000000" pitchFamily="2" charset="-78"/>
              </a:rPr>
              <a:t> رانده و سبب ترشح و </a:t>
            </a:r>
            <a:r>
              <a:rPr lang="fa-IR" dirty="0" err="1" smtClean="0">
                <a:cs typeface="B Nazanin" panose="00000400000000000000" pitchFamily="2" charset="-78"/>
              </a:rPr>
              <a:t>جاري</a:t>
            </a:r>
            <a:r>
              <a:rPr lang="fa-IR" dirty="0" smtClean="0">
                <a:cs typeface="B Nazanin" panose="00000400000000000000" pitchFamily="2" charset="-78"/>
              </a:rPr>
              <a:t> شدن </a:t>
            </a:r>
            <a:r>
              <a:rPr lang="fa-IR" dirty="0" err="1" smtClean="0">
                <a:cs typeface="B Nazanin" panose="00000400000000000000" pitchFamily="2" charset="-78"/>
              </a:rPr>
              <a:t>شير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ميگردد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en-US" altLang="en-US" dirty="0" smtClean="0">
                <a:latin typeface="Arial" pitchFamily="34" charset="0"/>
              </a:rPr>
              <a:t>ABM</a:t>
            </a:r>
            <a:endParaRPr lang="fa-IR" altLang="en-US" dirty="0" smtClean="0">
              <a:latin typeface="Arial" pitchFamily="34" charset="0"/>
            </a:endParaRPr>
          </a:p>
          <a:p>
            <a:pPr algn="r" rtl="1"/>
            <a:r>
              <a:rPr lang="fa-IR" altLang="en-US" dirty="0" smtClean="0">
                <a:latin typeface="Arial" pitchFamily="34" charset="0"/>
              </a:rPr>
              <a:t>متوسط دریافت شیر  در هر نوبت تغذیه 15-5سی سی روز 2</a:t>
            </a:r>
          </a:p>
          <a:p>
            <a:pPr algn="r" rtl="1"/>
            <a:r>
              <a:rPr lang="fa-IR" altLang="en-US" dirty="0" smtClean="0">
                <a:latin typeface="Arial" pitchFamily="34" charset="0"/>
              </a:rPr>
              <a:t>متوسط دریافت شیر  در هر نوبت تغذیه 30-15 سی </a:t>
            </a:r>
            <a:r>
              <a:rPr lang="fa-IR" altLang="en-US" dirty="0" err="1" smtClean="0">
                <a:latin typeface="Arial" pitchFamily="34" charset="0"/>
              </a:rPr>
              <a:t>سی</a:t>
            </a:r>
            <a:r>
              <a:rPr lang="fa-IR" altLang="en-US" dirty="0" smtClean="0">
                <a:latin typeface="Arial" pitchFamily="34" charset="0"/>
              </a:rPr>
              <a:t> روز 3</a:t>
            </a:r>
          </a:p>
          <a:p>
            <a:pPr algn="r" rtl="1"/>
            <a:r>
              <a:rPr lang="fa-IR" altLang="en-US" dirty="0" smtClean="0">
                <a:latin typeface="Arial" pitchFamily="34" charset="0"/>
              </a:rPr>
              <a:t>متوسط دریافت شیر  در هر نوبت تغذیه 60-30سی سی روز 4</a:t>
            </a:r>
          </a:p>
          <a:p>
            <a:pPr algn="r" rtl="1"/>
            <a:endParaRPr lang="fa-IR" altLang="en-US" dirty="0" smtClean="0">
              <a:latin typeface="Arial" pitchFamily="34" charset="0"/>
            </a:endParaRPr>
          </a:p>
          <a:p>
            <a:endParaRPr lang="fa-IR" altLang="en-US" dirty="0" smtClean="0">
              <a:latin typeface="Arial" pitchFamily="34" charset="0"/>
            </a:endParaRPr>
          </a:p>
          <a:p>
            <a:endParaRPr lang="fa-IR" altLang="en-US" dirty="0" smtClean="0">
              <a:latin typeface="Arial" pitchFamily="34" charset="0"/>
            </a:endParaRPr>
          </a:p>
          <a:p>
            <a:endParaRPr lang="fa-IR" altLang="en-US" dirty="0" smtClean="0">
              <a:latin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6F48C2-0CE4-4E0E-9422-1BEA0BFB8984}" type="slidenum">
              <a:rPr lang="fa-IR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fa-I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به مدت کمتری </a:t>
            </a:r>
            <a:r>
              <a:rPr lang="fa-IR" b="1" dirty="0" err="1" smtClean="0"/>
              <a:t>پستانم</a:t>
            </a:r>
            <a:r>
              <a:rPr lang="fa-IR" b="1" dirty="0" smtClean="0"/>
              <a:t> را می </a:t>
            </a:r>
            <a:r>
              <a:rPr lang="fa-IR" b="1" dirty="0" err="1" smtClean="0"/>
              <a:t>مكد</a:t>
            </a:r>
            <a:r>
              <a:rPr lang="fa-IR" b="1" dirty="0" smtClean="0"/>
              <a:t> </a:t>
            </a:r>
          </a:p>
          <a:p>
            <a:pPr algn="r" rtl="1"/>
            <a:r>
              <a:rPr lang="fa-IR" dirty="0" smtClean="0"/>
              <a:t>با </a:t>
            </a:r>
            <a:r>
              <a:rPr lang="fa-IR" dirty="0" err="1" smtClean="0"/>
              <a:t>افزايش</a:t>
            </a:r>
            <a:r>
              <a:rPr lang="fa-IR" dirty="0" smtClean="0"/>
              <a:t> سن ،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بدليل</a:t>
            </a:r>
            <a:r>
              <a:rPr lang="fa-IR" dirty="0" smtClean="0"/>
              <a:t> </a:t>
            </a:r>
            <a:r>
              <a:rPr lang="fa-IR" dirty="0" err="1" smtClean="0"/>
              <a:t>كسب</a:t>
            </a:r>
            <a:r>
              <a:rPr lang="fa-IR" dirty="0" smtClean="0"/>
              <a:t> مهارت و قدرت </a:t>
            </a:r>
            <a:r>
              <a:rPr lang="fa-IR" dirty="0" err="1" smtClean="0"/>
              <a:t>بيشتر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توانند در مدت </a:t>
            </a:r>
            <a:r>
              <a:rPr lang="fa-IR" dirty="0" err="1" smtClean="0"/>
              <a:t>كوتاهتر</a:t>
            </a:r>
            <a:r>
              <a:rPr lang="fa-IR" dirty="0" smtClean="0"/>
              <a:t> و با </a:t>
            </a:r>
            <a:r>
              <a:rPr lang="fa-IR" dirty="0" err="1" smtClean="0"/>
              <a:t>مكيدن</a:t>
            </a:r>
            <a:r>
              <a:rPr lang="fa-IR" dirty="0" smtClean="0"/>
              <a:t> </a:t>
            </a:r>
            <a:r>
              <a:rPr lang="fa-IR" dirty="0" err="1" smtClean="0"/>
              <a:t>هاي</a:t>
            </a:r>
            <a:r>
              <a:rPr lang="fa-IR" dirty="0" smtClean="0"/>
              <a:t> موثرتر </a:t>
            </a:r>
            <a:r>
              <a:rPr lang="fa-IR" dirty="0" err="1" smtClean="0"/>
              <a:t>نيازهاي</a:t>
            </a:r>
            <a:r>
              <a:rPr lang="fa-IR" dirty="0" smtClean="0"/>
              <a:t>  خود را </a:t>
            </a:r>
            <a:r>
              <a:rPr lang="fa-IR" dirty="0" err="1" smtClean="0"/>
              <a:t>تأمين</a:t>
            </a:r>
            <a:r>
              <a:rPr lang="fa-IR" dirty="0" smtClean="0"/>
              <a:t> </a:t>
            </a:r>
            <a:r>
              <a:rPr lang="fa-IR" dirty="0" err="1" smtClean="0"/>
              <a:t>كند</a:t>
            </a:r>
            <a:r>
              <a:rPr lang="fa-IR" dirty="0" smtClean="0"/>
              <a:t> 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7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7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100" dirty="0" smtClean="0">
                <a:solidFill>
                  <a:srgbClr val="333333"/>
                </a:solidFill>
              </a:rPr>
              <a:t>baby’s doctor will check his or her weight at first visit after leaving the hospital &amp; will asses it.</a:t>
            </a:r>
            <a:endParaRPr lang="fa-IR" sz="1100" b="1" dirty="0" smtClean="0"/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100" b="1" dirty="0" smtClean="0"/>
              <a:t>Signs that show baby is getting plenty of milk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1100" b="1" dirty="0" smtClean="0"/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Passing enough clear or pale yellow urine, and it’s not deep yellow or orange 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Enough bowel movements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Switches between short sleeping periods and wakeful, alert periods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Satisfied and content after feedings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Mother’s breasts feel softer after feeding the baby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B030-F4D1-4E84-B571-B3FE11FB1417}" type="slidenum">
              <a:rPr lang="fa-IR" smtClean="0">
                <a:solidFill>
                  <a:prstClr val="black"/>
                </a:solidFill>
              </a:rPr>
              <a:pPr/>
              <a:t>11</a:t>
            </a:fld>
            <a:endParaRPr lang="fa-I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6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1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4665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50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9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A636AAC8-F4B3-4362-9657-8BFC37BB8E97}" type="slidenum">
              <a:rPr lang="fa-IR"/>
              <a:pPr>
                <a:defRPr/>
              </a:pPr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0176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F0C2E-9A3D-4824-AD62-6A1462A5C74C}" type="datetime8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 مارس 16</a:t>
            </a:fld>
            <a:endParaRPr lang="fa-I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91BA013C-2F26-426B-BAF0-9E016B5BDD5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322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6A0EC-2D41-452C-8B53-2397F0963027}" type="datetime8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 مارس 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84AF6F24-1DDA-4B55-B920-898A883195D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7639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D2A25-2FAF-43B7-91BE-4BA4F8F3B3AE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CCF1A953-8F67-47A6-BD44-D8F249462C3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46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C777D-A6F1-47DA-BA64-8838081C3832}" type="datetime8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 مارس 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254A3C00-9979-4184-909D-CE90BCE2BE7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098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99071-EF28-4624-BE0B-D60E0155931E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8929DD79-6CD4-46CA-BD6E-4254047E16A8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81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E9E2F-0254-4F72-855E-5814E021FDFF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14558D05-9DF2-40CF-B5D6-62245538AE7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8586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01 مارس 16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8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7748E-C9F6-433C-A6CB-F732A8A08855}" type="datetime8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 مارس 16</a:t>
            </a:fld>
            <a:endParaRPr lang="fa-I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F018C171-49F6-448D-A2A5-F0514785B5A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268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69DA0-7108-4D94-A018-8B729B6FBA02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5B3969A9-92BF-4C5E-ADA2-FC2080E66F1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1207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23C3B-66A7-4AAB-A022-6BF2859A558C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E904FD6A-02F7-4894-A356-032F9F18D2B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323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01 مارس 16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1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01 مارس 16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4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01 مارس 16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01 مارس 16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0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01 مارس 16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dirty="0" err="1" smtClean="0">
                <a:solidFill>
                  <a:prstClr val="black"/>
                </a:solidFill>
              </a:rPr>
              <a:t>Dr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ravari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+mn-lt"/>
                <a:ea typeface="+mn-ea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63B5023E-29D7-4B30-8C74-E73F0C0BDA6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pic>
        <p:nvPicPr>
          <p:cNvPr id="1036" name="Picture 15" descr="MOH logo.bmp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7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762962"/>
          </a:xfrm>
        </p:spPr>
        <p:txBody>
          <a:bodyPr>
            <a:normAutofit fontScale="90000"/>
          </a:bodyPr>
          <a:lstStyle/>
          <a:p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تصور </a:t>
            </a:r>
            <a:r>
              <a:rPr lang="fa-IR" sz="4400" dirty="0" err="1">
                <a:solidFill>
                  <a:schemeClr val="tx1"/>
                </a:solidFill>
                <a:cs typeface="B Nazanin" panose="00000400000000000000" pitchFamily="2" charset="-78"/>
              </a:rPr>
              <a:t>مادردر</a:t>
            </a:r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 مورد </a:t>
            </a:r>
            <a:r>
              <a:rPr lang="fa-IR" sz="4400" dirty="0" err="1">
                <a:solidFill>
                  <a:schemeClr val="tx1"/>
                </a:solidFill>
                <a:cs typeface="B Nazanin" panose="00000400000000000000" pitchFamily="2" charset="-78"/>
              </a:rPr>
              <a:t>ناكافي</a:t>
            </a:r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 بودن </a:t>
            </a:r>
            <a:r>
              <a:rPr lang="fa-IR" sz="4400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شيرمادر</a:t>
            </a:r>
            <a:r>
              <a:rPr lang="en-US" sz="44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en-US" sz="44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4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دکتر </a:t>
            </a:r>
            <a:r>
              <a:rPr lang="fa-IR" sz="4400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راوری</a:t>
            </a:r>
            <a:endParaRPr lang="en-US" sz="4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27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1447800"/>
            <a:ext cx="6248400" cy="4800600"/>
          </a:xfrm>
        </p:spPr>
        <p:txBody>
          <a:bodyPr/>
          <a:lstStyle/>
          <a:p>
            <a:r>
              <a:rPr lang="fa-IR" sz="2800" b="1" dirty="0">
                <a:cs typeface="B Nazanin" panose="00000400000000000000" pitchFamily="2" charset="-78"/>
              </a:rPr>
              <a:t>احساس </a:t>
            </a:r>
            <a:r>
              <a:rPr lang="fa-IR" sz="2800" b="1" dirty="0" smtClean="0">
                <a:cs typeface="B Nazanin" panose="00000400000000000000" pitchFamily="2" charset="-78"/>
              </a:rPr>
              <a:t>مادر</a:t>
            </a:r>
          </a:p>
          <a:p>
            <a:pPr lvl="1"/>
            <a:r>
              <a:rPr lang="fa-IR" sz="2400" b="1" dirty="0" smtClean="0">
                <a:cs typeface="B Nazanin" panose="00000400000000000000" pitchFamily="2" charset="-78"/>
              </a:rPr>
              <a:t>احساس </a:t>
            </a:r>
            <a:r>
              <a:rPr lang="fa-IR" sz="2400" b="1" dirty="0" err="1">
                <a:cs typeface="B Nazanin" panose="00000400000000000000" pitchFamily="2" charset="-78"/>
              </a:rPr>
              <a:t>درماندگي</a:t>
            </a:r>
            <a:r>
              <a:rPr lang="fa-IR" sz="2400" b="1" dirty="0">
                <a:cs typeface="B Nazanin" panose="00000400000000000000" pitchFamily="2" charset="-78"/>
              </a:rPr>
              <a:t> و </a:t>
            </a:r>
            <a:r>
              <a:rPr lang="fa-IR" sz="2400" b="1" dirty="0" err="1">
                <a:cs typeface="B Nazanin" panose="00000400000000000000" pitchFamily="2" charset="-78"/>
              </a:rPr>
              <a:t>آشفتگي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و حتی </a:t>
            </a:r>
            <a:r>
              <a:rPr lang="fa-IR" sz="2400" dirty="0" err="1" smtClean="0">
                <a:cs typeface="B Nazanin" panose="00000400000000000000" pitchFamily="2" charset="-78"/>
              </a:rPr>
              <a:t>ترديد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در احساس </a:t>
            </a:r>
            <a:r>
              <a:rPr lang="fa-IR" sz="2400" dirty="0" err="1" smtClean="0">
                <a:cs typeface="B Nazanin" panose="00000400000000000000" pitchFamily="2" charset="-78"/>
              </a:rPr>
              <a:t>مادري</a:t>
            </a:r>
            <a:r>
              <a:rPr lang="fa-IR" sz="2400" dirty="0" smtClean="0">
                <a:cs typeface="B Nazanin" panose="00000400000000000000" pitchFamily="2" charset="-78"/>
              </a:rPr>
              <a:t> کردن و </a:t>
            </a:r>
            <a:r>
              <a:rPr lang="fa-IR" sz="2400" dirty="0" err="1" smtClean="0">
                <a:cs typeface="B Nazanin" panose="00000400000000000000" pitchFamily="2" charset="-78"/>
              </a:rPr>
              <a:t>ناتوانايي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درمراقبت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smtClean="0">
                <a:cs typeface="B Nazanin" panose="00000400000000000000" pitchFamily="2" charset="-78"/>
              </a:rPr>
              <a:t>فرزندش</a:t>
            </a:r>
          </a:p>
          <a:p>
            <a:pPr lvl="1"/>
            <a:r>
              <a:rPr lang="fa-IR" sz="2400" b="1" u="sng" dirty="0">
                <a:cs typeface="B Nazanin" panose="00000400000000000000" pitchFamily="2" charset="-78"/>
              </a:rPr>
              <a:t>احساس گناه </a:t>
            </a:r>
            <a:endParaRPr lang="fa-IR" sz="2400" b="1" u="sng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b="1" dirty="0" err="1" smtClean="0">
                <a:cs typeface="B Nazanin" panose="00000400000000000000" pitchFamily="2" charset="-78"/>
              </a:rPr>
              <a:t>درك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احساسات مادر و </a:t>
            </a:r>
            <a:r>
              <a:rPr lang="fa-IR" sz="2400" b="1" dirty="0" err="1">
                <a:cs typeface="B Nazanin" panose="00000400000000000000" pitchFamily="2" charset="-78"/>
              </a:rPr>
              <a:t>كمك</a:t>
            </a:r>
            <a:r>
              <a:rPr lang="fa-IR" sz="2400" b="1" dirty="0">
                <a:cs typeface="B Nazanin" panose="00000400000000000000" pitchFamily="2" charset="-78"/>
              </a:rPr>
              <a:t> به او </a:t>
            </a:r>
            <a:r>
              <a:rPr lang="fa-IR" sz="2400" b="1" dirty="0" smtClean="0">
                <a:cs typeface="B Nazanin" panose="00000400000000000000" pitchFamily="2" charset="-78"/>
              </a:rPr>
              <a:t>بسیار مهم است</a:t>
            </a:r>
          </a:p>
          <a:p>
            <a:pPr lvl="1"/>
            <a:r>
              <a:rPr lang="fa-IR" sz="2800" b="1" dirty="0" smtClean="0">
                <a:cs typeface="B Nazanin" panose="00000400000000000000" pitchFamily="2" charset="-78"/>
              </a:rPr>
              <a:t>اجازه به مادر در بیان </a:t>
            </a:r>
            <a:r>
              <a:rPr lang="fa-IR" sz="2800" b="1" dirty="0" err="1" smtClean="0">
                <a:cs typeface="B Nazanin" panose="00000400000000000000" pitchFamily="2" charset="-78"/>
              </a:rPr>
              <a:t>نگراني</a:t>
            </a:r>
            <a:r>
              <a:rPr lang="fa-IR" sz="2800" b="1" dirty="0" smtClean="0">
                <a:cs typeface="B Nazanin" panose="00000400000000000000" pitchFamily="2" charset="-78"/>
              </a:rPr>
              <a:t> ها</a:t>
            </a:r>
            <a:r>
              <a:rPr lang="fa-IR" sz="2800" b="1" dirty="0">
                <a:cs typeface="B Nazanin" panose="00000400000000000000" pitchFamily="2" charset="-78"/>
              </a:rPr>
              <a:t>، ترس و </a:t>
            </a:r>
            <a:r>
              <a:rPr lang="fa-IR" sz="2800" b="1" dirty="0" err="1" smtClean="0">
                <a:cs typeface="B Nazanin" panose="00000400000000000000" pitchFamily="2" charset="-78"/>
              </a:rPr>
              <a:t>مشکلاتش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چون:</a:t>
            </a:r>
          </a:p>
          <a:p>
            <a:pPr lvl="3"/>
            <a:r>
              <a:rPr lang="fa-IR" sz="2400" b="1" dirty="0" smtClean="0">
                <a:cs typeface="B Nazanin" panose="00000400000000000000" pitchFamily="2" charset="-78"/>
              </a:rPr>
              <a:t>با </a:t>
            </a:r>
            <a:r>
              <a:rPr lang="fa-IR" sz="24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گريه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شيرخوار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u="sng" dirty="0">
                <a:cs typeface="B Nazanin" panose="00000400000000000000" pitchFamily="2" charset="-78"/>
              </a:rPr>
              <a:t>نگران از </a:t>
            </a:r>
            <a:r>
              <a:rPr lang="fa-IR" sz="2400" b="1" u="sng" dirty="0" err="1">
                <a:cs typeface="B Nazanin" panose="00000400000000000000" pitchFamily="2" charset="-78"/>
              </a:rPr>
              <a:t>كفايت</a:t>
            </a:r>
            <a:r>
              <a:rPr lang="fa-IR" sz="2400" b="1" u="sng" dirty="0">
                <a:cs typeface="B Nazanin" panose="00000400000000000000" pitchFamily="2" charset="-78"/>
              </a:rPr>
              <a:t> </a:t>
            </a:r>
            <a:r>
              <a:rPr lang="fa-IR" sz="2400" b="1" u="sng" dirty="0" err="1">
                <a:cs typeface="B Nazanin" panose="00000400000000000000" pitchFamily="2" charset="-78"/>
              </a:rPr>
              <a:t>شيرش</a:t>
            </a:r>
            <a:r>
              <a:rPr lang="fa-IR" sz="2400" b="1" u="sng" dirty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است</a:t>
            </a:r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lvl="3"/>
            <a:r>
              <a:rPr lang="fa-IR" sz="2400" b="1" dirty="0" smtClean="0">
                <a:cs typeface="B Nazanin" panose="00000400000000000000" pitchFamily="2" charset="-78"/>
              </a:rPr>
              <a:t>با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امتناع </a:t>
            </a:r>
            <a:r>
              <a:rPr lang="fa-IR" sz="24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شيرخوار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از گرفتن پستان </a:t>
            </a:r>
            <a:r>
              <a:rPr lang="fa-IR" sz="2400" b="1" u="sng" dirty="0">
                <a:cs typeface="B Nazanin" panose="00000400000000000000" pitchFamily="2" charset="-78"/>
              </a:rPr>
              <a:t>آماده </a:t>
            </a:r>
            <a:r>
              <a:rPr lang="fa-IR" sz="2400" b="1" u="sng" dirty="0" err="1">
                <a:cs typeface="B Nazanin" panose="00000400000000000000" pitchFamily="2" charset="-78"/>
              </a:rPr>
              <a:t>براي</a:t>
            </a:r>
            <a:r>
              <a:rPr lang="fa-IR" sz="2400" b="1" u="sng" dirty="0">
                <a:cs typeface="B Nazanin" panose="00000400000000000000" pitchFamily="2" charset="-78"/>
              </a:rPr>
              <a:t> قطع </a:t>
            </a:r>
            <a:r>
              <a:rPr lang="fa-IR" sz="2400" b="1" u="sng" dirty="0" err="1">
                <a:cs typeface="B Nazanin" panose="00000400000000000000" pitchFamily="2" charset="-78"/>
              </a:rPr>
              <a:t>شيرش</a:t>
            </a:r>
            <a:r>
              <a:rPr lang="fa-IR" sz="2400" b="1" u="sng" dirty="0">
                <a:cs typeface="B Nazanin" panose="00000400000000000000" pitchFamily="2" charset="-78"/>
              </a:rPr>
              <a:t> است </a:t>
            </a:r>
            <a:r>
              <a:rPr lang="fa-IR" sz="2400" b="1" dirty="0">
                <a:cs typeface="B Nazanin" panose="00000400000000000000" pitchFamily="2" charset="-78"/>
              </a:rPr>
              <a:t>(دلیل </a:t>
            </a:r>
            <a:r>
              <a:rPr lang="fa-IR" sz="2400" b="1" dirty="0" err="1">
                <a:cs typeface="B Nazanin" panose="00000400000000000000" pitchFamily="2" charset="-78"/>
              </a:rPr>
              <a:t>شايع</a:t>
            </a:r>
            <a:r>
              <a:rPr lang="fa-IR" sz="2400" b="1" dirty="0">
                <a:cs typeface="B Nazanin" panose="00000400000000000000" pitchFamily="2" charset="-78"/>
              </a:rPr>
              <a:t>)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07893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8" y="1676400"/>
            <a:ext cx="2157413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3048000"/>
            <a:ext cx="5715000" cy="3810000"/>
          </a:xfrm>
        </p:spPr>
        <p:txBody>
          <a:bodyPr/>
          <a:lstStyle/>
          <a:p>
            <a:r>
              <a:rPr lang="fa-IR" sz="3200" u="sng" dirty="0" smtClean="0">
                <a:cs typeface="B Nazanin" panose="00000400000000000000" pitchFamily="2" charset="-78"/>
              </a:rPr>
              <a:t>کنترل </a:t>
            </a:r>
            <a:r>
              <a:rPr lang="fa-IR" sz="3200" b="1" u="sng" dirty="0" smtClean="0">
                <a:cs typeface="B Nazanin" panose="00000400000000000000" pitchFamily="2" charset="-78"/>
              </a:rPr>
              <a:t>رشد وزنی شیرخوار</a:t>
            </a:r>
            <a:r>
              <a:rPr lang="fa-IR" sz="3200" u="sng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بهترین راه اطمینان از دریافت کافی شیر است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r>
              <a:rPr lang="fa-IR" sz="3200" dirty="0" err="1">
                <a:cs typeface="B Nazanin" panose="00000400000000000000" pitchFamily="2" charset="-78"/>
              </a:rPr>
              <a:t>درشيرخوار</a:t>
            </a:r>
            <a:r>
              <a:rPr lang="fa-IR" sz="3200" dirty="0">
                <a:cs typeface="B Nazanin" panose="00000400000000000000" pitchFamily="2" charset="-78"/>
              </a:rPr>
              <a:t> با وزن </a:t>
            </a:r>
            <a:r>
              <a:rPr lang="fa-IR" sz="3200" dirty="0" err="1">
                <a:cs typeface="B Nazanin" panose="00000400000000000000" pitchFamily="2" charset="-78"/>
              </a:rPr>
              <a:t>گيري</a:t>
            </a:r>
            <a:r>
              <a:rPr lang="fa-IR" sz="3200" dirty="0">
                <a:cs typeface="B Nazanin" panose="00000400000000000000" pitchFamily="2" charset="-78"/>
              </a:rPr>
              <a:t> خوب بر اساس </a:t>
            </a:r>
            <a:r>
              <a:rPr lang="fa-IR" sz="3200" dirty="0" err="1">
                <a:cs typeface="B Nazanin" panose="00000400000000000000" pitchFamily="2" charset="-78"/>
              </a:rPr>
              <a:t>منحني</a:t>
            </a:r>
            <a:r>
              <a:rPr lang="fa-IR" sz="3200" dirty="0">
                <a:cs typeface="B Nazanin" panose="00000400000000000000" pitchFamily="2" charset="-78"/>
              </a:rPr>
              <a:t> رشدش که شاداب و سرحال است، </a:t>
            </a:r>
            <a:r>
              <a:rPr lang="fa-IR" sz="3200" dirty="0" err="1">
                <a:cs typeface="B Nazanin" panose="00000400000000000000" pitchFamily="2" charset="-78"/>
              </a:rPr>
              <a:t>جاي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نگراني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نيست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وکمبودكاذب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ذهني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شيرمادر</a:t>
            </a:r>
            <a:r>
              <a:rPr lang="fa-IR" sz="3200" dirty="0">
                <a:cs typeface="B Nazanin" panose="00000400000000000000" pitchFamily="2" charset="-78"/>
              </a:rPr>
              <a:t> مطرح است</a:t>
            </a:r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9571032"/>
              </p:ext>
            </p:extLst>
          </p:nvPr>
        </p:nvGraphicFramePr>
        <p:xfrm>
          <a:off x="457200" y="3810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a-IR" sz="3200" dirty="0" smtClean="0">
                <a:cs typeface="B Nazanin" panose="00000400000000000000" pitchFamily="2" charset="-78"/>
              </a:rPr>
              <a:t>تقریبا تمامی مادران </a:t>
            </a:r>
            <a:r>
              <a:rPr lang="fa-IR" sz="3200" dirty="0" err="1" smtClean="0">
                <a:cs typeface="B Nazanin" panose="00000400000000000000" pitchFamily="2" charset="-78"/>
              </a:rPr>
              <a:t>شیرکافی</a:t>
            </a:r>
            <a:r>
              <a:rPr lang="fa-IR" sz="3200" dirty="0" smtClean="0">
                <a:cs typeface="B Nazanin" panose="00000400000000000000" pitchFamily="2" charset="-78"/>
              </a:rPr>
              <a:t> تولید نموده و </a:t>
            </a:r>
            <a:r>
              <a:rPr lang="fa-IR" sz="3200" b="1" dirty="0" smtClean="0">
                <a:cs typeface="B Nazanin" panose="00000400000000000000" pitchFamily="2" charset="-78"/>
              </a:rPr>
              <a:t>حتی با یک پستان </a:t>
            </a:r>
            <a:r>
              <a:rPr lang="fa-IR" sz="3200" dirty="0" err="1" smtClean="0">
                <a:cs typeface="B Nazanin" panose="00000400000000000000" pitchFamily="2" charset="-78"/>
              </a:rPr>
              <a:t>شیرخوارشان</a:t>
            </a:r>
            <a:r>
              <a:rPr lang="fa-IR" sz="3200" dirty="0" smtClean="0">
                <a:cs typeface="B Nazanin" panose="00000400000000000000" pitchFamily="2" charset="-78"/>
              </a:rPr>
              <a:t> را کاملا سیر میکنند، 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اما بسیاری از آنان نگران کمبود شیر شان هستند</a:t>
            </a:r>
            <a:endParaRPr lang="fa-IR" sz="3200" dirty="0" smtClean="0">
              <a:cs typeface="B Nazanin" panose="00000400000000000000" pitchFamily="2" charset="-78"/>
            </a:endParaRPr>
          </a:p>
        </p:txBody>
      </p:sp>
      <p:pic>
        <p:nvPicPr>
          <p:cNvPr id="3" name="Picture 2" descr="C:\Users\Dr Ravari\Pictures\Picture1ییی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514600" cy="250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26738" r="3654" b="140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61826"/>
              </p:ext>
            </p:extLst>
          </p:nvPr>
        </p:nvGraphicFramePr>
        <p:xfrm>
          <a:off x="4800600" y="4022185"/>
          <a:ext cx="3429000" cy="2531015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030362"/>
                <a:gridCol w="1398638"/>
              </a:tblGrid>
              <a:tr h="756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وزن گیری 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r>
                        <a:rPr kumimoji="0" lang="fa-I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گرم در روز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سن </a:t>
                      </a: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ماه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2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31-26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3-0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18-17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6-3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13-12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9-6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397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12-9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8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3600" b="1" dirty="0">
                <a:cs typeface="B Nazanin" panose="00000400000000000000" pitchFamily="2" charset="-78"/>
              </a:rPr>
              <a:t>2-آیا گریه زیاد شیرخوار دلیل بر ناکافی بودن شیر مادر است؟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19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772400" cy="2133600"/>
          </a:xfrm>
        </p:spPr>
        <p:txBody>
          <a:bodyPr/>
          <a:lstStyle/>
          <a:p>
            <a:r>
              <a:rPr lang="fa-IR" sz="3200" dirty="0" err="1" smtClean="0">
                <a:cs typeface="B Nazanin" panose="00000400000000000000" pitchFamily="2" charset="-78"/>
              </a:rPr>
              <a:t>مادررنبایدتصور</a:t>
            </a:r>
            <a:r>
              <a:rPr lang="fa-IR" sz="3200" dirty="0" smtClean="0">
                <a:cs typeface="B Nazanin" panose="00000400000000000000" pitchFamily="2" charset="-78"/>
              </a:rPr>
              <a:t> کند </a:t>
            </a:r>
            <a:r>
              <a:rPr lang="fa-IR" sz="3200" dirty="0" err="1" smtClean="0">
                <a:cs typeface="B Nazanin" panose="00000400000000000000" pitchFamily="2" charset="-78"/>
              </a:rPr>
              <a:t>كه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u="sng" dirty="0" err="1">
                <a:cs typeface="B Nazanin" panose="00000400000000000000" pitchFamily="2" charset="-78"/>
              </a:rPr>
              <a:t>كج</a:t>
            </a:r>
            <a:r>
              <a:rPr lang="fa-IR" sz="3200" u="sng" dirty="0">
                <a:cs typeface="B Nazanin" panose="00000400000000000000" pitchFamily="2" charset="-78"/>
              </a:rPr>
              <a:t> </a:t>
            </a:r>
            <a:r>
              <a:rPr lang="fa-IR" sz="3200" u="sng" dirty="0" err="1">
                <a:cs typeface="B Nazanin" panose="00000400000000000000" pitchFamily="2" charset="-78"/>
              </a:rPr>
              <a:t>خلقي</a:t>
            </a:r>
            <a:r>
              <a:rPr lang="fa-IR" sz="3200" u="sng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و </a:t>
            </a:r>
            <a:r>
              <a:rPr lang="fa-IR" sz="3200" u="sng" dirty="0" err="1">
                <a:cs typeface="B Nazanin" panose="00000400000000000000" pitchFamily="2" charset="-78"/>
              </a:rPr>
              <a:t>بيقراري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u="sng" dirty="0" err="1">
                <a:cs typeface="B Nazanin" panose="00000400000000000000" pitchFamily="2" charset="-78"/>
              </a:rPr>
              <a:t>كوليك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شيرخوارش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هميشه</a:t>
            </a:r>
            <a:r>
              <a:rPr lang="fa-IR" sz="3200" dirty="0">
                <a:cs typeface="B Nazanin" panose="00000400000000000000" pitchFamily="2" charset="-78"/>
              </a:rPr>
              <a:t> به علت </a:t>
            </a:r>
            <a:r>
              <a:rPr lang="fa-IR" sz="3200" dirty="0" err="1">
                <a:cs typeface="B Nazanin" panose="00000400000000000000" pitchFamily="2" charset="-78"/>
              </a:rPr>
              <a:t>گرسنگي</a:t>
            </a:r>
            <a:r>
              <a:rPr lang="fa-IR" sz="3200" dirty="0">
                <a:cs typeface="B Nazanin" panose="00000400000000000000" pitchFamily="2" charset="-78"/>
              </a:rPr>
              <a:t> است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دلايل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زيادي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براي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گريه</a:t>
            </a:r>
            <a:r>
              <a:rPr lang="fa-IR" sz="3200" dirty="0">
                <a:cs typeface="B Nazanin" panose="00000400000000000000" pitchFamily="2" charset="-78"/>
              </a:rPr>
              <a:t> وجود دارد </a:t>
            </a:r>
            <a:r>
              <a:rPr lang="fa-IR" sz="3200" dirty="0" err="1">
                <a:cs typeface="B Nazanin" panose="00000400000000000000" pitchFamily="2" charset="-78"/>
              </a:rPr>
              <a:t>كه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بايد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بررسي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شوند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4194" y="5725236"/>
            <a:ext cx="7238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6629400" y="1417638"/>
            <a:ext cx="2362200" cy="452596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جدايي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از مادر،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پستان گرفتن نادرست ، بغل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كردن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نادرست ،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دفعات ،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مكيدن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ناموثر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b="1" u="sng" dirty="0" err="1" smtClean="0">
                <a:latin typeface="Zar" pitchFamily="2" charset="-78"/>
                <a:cs typeface="Zar" pitchFamily="2" charset="-78"/>
              </a:rPr>
              <a:t>تشنگي</a:t>
            </a:r>
            <a:r>
              <a:rPr lang="fa-IR" altLang="en-US" sz="2000" b="1" u="sng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b="1" u="sng" dirty="0">
                <a:latin typeface="Zar" pitchFamily="2" charset="-78"/>
                <a:cs typeface="Zar" pitchFamily="2" charset="-78"/>
              </a:rPr>
              <a:t>، </a:t>
            </a:r>
            <a:r>
              <a:rPr lang="fa-IR" altLang="en-US" sz="2000" b="1" u="sng" dirty="0" err="1">
                <a:latin typeface="Zar" pitchFamily="2" charset="-78"/>
                <a:cs typeface="Zar" pitchFamily="2" charset="-78"/>
              </a:rPr>
              <a:t>گرسنگي</a:t>
            </a:r>
            <a:endParaRPr lang="fa-IR" altLang="en-US" sz="2000" b="1" u="sng" dirty="0" smtClean="0"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لباس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كثيفي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نور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تاريكي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كهنه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و لباس ناراحت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جمع شدن گاز در روده ،</a:t>
            </a:r>
            <a:endParaRPr lang="en-US" altLang="en-US" sz="2000" dirty="0" smtClean="0">
              <a:latin typeface="Zar" pitchFamily="2" charset="-78"/>
              <a:cs typeface="Zar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2458591"/>
              </p:ext>
            </p:extLst>
          </p:nvPr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2514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سرما ، گرما 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نياز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به توجه ،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كمبود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مادري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نياز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به بغل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كردن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خستگي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(</a:t>
            </a:r>
            <a:r>
              <a:rPr lang="fa-IR" altLang="en-US" sz="18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ملا </a:t>
            </a:r>
            <a:r>
              <a:rPr lang="fa-IR" altLang="en-US" sz="18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قاتي</a:t>
            </a:r>
            <a:r>
              <a:rPr lang="fa-IR" altLang="en-US" sz="18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18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18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)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جهش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هاي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رشد 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عفونت گوش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ميانی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شقاق مقعد 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پيچيدن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مو دور انگشت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در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رفتگي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مفصل لگن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فتق 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آلرﮋي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روده </a:t>
            </a: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اي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endParaRPr lang="en-US" altLang="en-US" sz="2000" dirty="0" smtClean="0">
              <a:solidFill>
                <a:prstClr val="black"/>
              </a:solidFill>
              <a:latin typeface="Zar" pitchFamily="2" charset="-78"/>
              <a:cs typeface="Zar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447800"/>
            <a:ext cx="1893387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انسداد روده ، 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عفونت صفاق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پرخوري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انواﮋيناسيون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مو در چشم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پيلونفريت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مننژيت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عفونتها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تروما ، 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كودك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آزاري</a:t>
            </a:r>
            <a:endParaRPr lang="fa-IR" altLang="en-US" sz="2000" dirty="0" smtClean="0">
              <a:solidFill>
                <a:prstClr val="black"/>
              </a:solidFill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پيچش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بيضه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خراش </a:t>
            </a: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قرينه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endParaRPr lang="fa-IR" altLang="en-US" sz="2000" dirty="0">
              <a:solidFill>
                <a:prstClr val="black"/>
              </a:solidFill>
              <a:latin typeface="Zar" pitchFamily="2" charset="-78"/>
              <a:cs typeface="Zar" pitchFamily="2" charset="-7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2220912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واكنش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به داروها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يا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واكسن</a:t>
            </a:r>
            <a:endParaRPr lang="fa-IR" altLang="en-US" sz="2000" dirty="0" smtClean="0">
              <a:solidFill>
                <a:prstClr val="black"/>
              </a:solidFill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عفونت استخوان و مفصل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آلرﮋي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به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غذاي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مادر (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شير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سويا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 تخم مرغ ، بادام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زميني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)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دود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سيگار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كافئين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و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داروهاي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مصرفي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مادر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نياز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(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پرتوقع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)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ریفلاکس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معده به مری</a:t>
            </a:r>
          </a:p>
        </p:txBody>
      </p:sp>
    </p:spTree>
    <p:extLst>
      <p:ext uri="{BB962C8B-B14F-4D97-AF65-F5344CB8AC3E}">
        <p14:creationId xmlns:p14="http://schemas.microsoft.com/office/powerpoint/2010/main" val="2712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2"/>
          </a:xfrm>
        </p:spPr>
        <p:txBody>
          <a:bodyPr/>
          <a:lstStyle/>
          <a:p>
            <a:r>
              <a:rPr lang="fa-IR" sz="2800" dirty="0" err="1">
                <a:cs typeface="B Nazanin" panose="00000400000000000000" pitchFamily="2" charset="-78"/>
              </a:rPr>
              <a:t>گريه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هاي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شامگاهي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 err="1" smtClean="0">
                <a:cs typeface="B Nazanin" panose="00000400000000000000" pitchFamily="2" charset="-78"/>
              </a:rPr>
              <a:t>تعدادي</a:t>
            </a:r>
            <a:r>
              <a:rPr lang="fa-IR" sz="2800" dirty="0" smtClean="0">
                <a:cs typeface="B Nazanin" panose="00000400000000000000" pitchFamily="2" charset="-78"/>
              </a:rPr>
              <a:t> از نوزادان از هفته </a:t>
            </a:r>
            <a:r>
              <a:rPr lang="fa-IR" sz="2800" dirty="0">
                <a:cs typeface="B Nazanin" panose="00000400000000000000" pitchFamily="2" charset="-78"/>
              </a:rPr>
              <a:t>سوم تولد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err="1" smtClean="0">
                <a:cs typeface="B Nazanin" panose="00000400000000000000" pitchFamily="2" charset="-78"/>
              </a:rPr>
              <a:t>نياز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بيشتر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به </a:t>
            </a:r>
            <a:r>
              <a:rPr lang="fa-IR" sz="2400" b="1" dirty="0">
                <a:cs typeface="B Nazanin" panose="00000400000000000000" pitchFamily="2" charset="-78"/>
              </a:rPr>
              <a:t>آرامش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b="1" dirty="0">
                <a:cs typeface="B Nazanin" panose="00000400000000000000" pitchFamily="2" charset="-78"/>
              </a:rPr>
              <a:t>گرما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b="1" dirty="0">
                <a:cs typeface="B Nazanin" panose="00000400000000000000" pitchFamily="2" charset="-78"/>
              </a:rPr>
              <a:t>تماس </a:t>
            </a:r>
            <a:r>
              <a:rPr lang="fa-IR" sz="2400" b="1" dirty="0" err="1">
                <a:cs typeface="B Nazanin" panose="00000400000000000000" pitchFamily="2" charset="-78"/>
              </a:rPr>
              <a:t>بدني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دارند</a:t>
            </a:r>
          </a:p>
          <a:p>
            <a:pPr lvl="1"/>
            <a:r>
              <a:rPr lang="fa-IR" sz="2400" dirty="0" err="1" smtClean="0">
                <a:cs typeface="B Nazanin" panose="00000400000000000000" pitchFamily="2" charset="-78"/>
              </a:rPr>
              <a:t>بهترين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وسيله</a:t>
            </a:r>
            <a:r>
              <a:rPr lang="fa-IR" sz="2400" dirty="0">
                <a:cs typeface="B Nazanin" panose="00000400000000000000" pitchFamily="2" charset="-78"/>
              </a:rPr>
              <a:t> آرام </a:t>
            </a:r>
            <a:r>
              <a:rPr lang="fa-IR" sz="2400" dirty="0" err="1">
                <a:cs typeface="B Nazanin" panose="00000400000000000000" pitchFamily="2" charset="-78"/>
              </a:rPr>
              <a:t>كردن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آنها در آغوش گرفتن و </a:t>
            </a:r>
            <a:r>
              <a:rPr lang="fa-IR" sz="2400" dirty="0" err="1" smtClean="0">
                <a:cs typeface="B Nazanin" panose="00000400000000000000" pitchFamily="2" charset="-78"/>
              </a:rPr>
              <a:t>تغذيه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مكرر</a:t>
            </a:r>
            <a:r>
              <a:rPr lang="fa-IR" sz="2400" dirty="0">
                <a:cs typeface="B Nazanin" panose="00000400000000000000" pitchFamily="2" charset="-78"/>
              </a:rPr>
              <a:t> با </a:t>
            </a:r>
            <a:r>
              <a:rPr lang="fa-IR" sz="2400" dirty="0" err="1">
                <a:cs typeface="B Nazanin" panose="00000400000000000000" pitchFamily="2" charset="-78"/>
              </a:rPr>
              <a:t>شيرمادر</a:t>
            </a:r>
            <a:r>
              <a:rPr lang="fa-IR" sz="2400" dirty="0">
                <a:cs typeface="B Nazanin" panose="00000400000000000000" pitchFamily="2" charset="-78"/>
              </a:rPr>
              <a:t> است. 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برخي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ديگر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درساعات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مشخصی معمولا هنگام </a:t>
            </a:r>
            <a:r>
              <a:rPr lang="fa-IR" sz="2800" b="1" dirty="0">
                <a:cs typeface="B Nazanin" panose="00000400000000000000" pitchFamily="2" charset="-78"/>
              </a:rPr>
              <a:t>عصر و </a:t>
            </a:r>
            <a:r>
              <a:rPr lang="fa-IR" sz="2800" b="1" dirty="0" err="1">
                <a:cs typeface="B Nazanin" panose="00000400000000000000" pitchFamily="2" charset="-78"/>
              </a:rPr>
              <a:t>اوايل</a:t>
            </a:r>
            <a:r>
              <a:rPr lang="fa-IR" sz="2800" b="1" dirty="0">
                <a:cs typeface="B Nazanin" panose="00000400000000000000" pitchFamily="2" charset="-78"/>
              </a:rPr>
              <a:t> شب </a:t>
            </a:r>
            <a:r>
              <a:rPr lang="fa-IR" sz="2800" dirty="0" err="1">
                <a:cs typeface="B Nazanin" panose="00000400000000000000" pitchFamily="2" charset="-78"/>
              </a:rPr>
              <a:t>بويژه</a:t>
            </a:r>
            <a:r>
              <a:rPr lang="fa-IR" sz="2800" dirty="0">
                <a:cs typeface="B Nazanin" panose="00000400000000000000" pitchFamily="2" charset="-78"/>
              </a:rPr>
              <a:t> در </a:t>
            </a:r>
            <a:r>
              <a:rPr lang="fa-IR" sz="2800" b="1" dirty="0">
                <a:cs typeface="B Nazanin" panose="00000400000000000000" pitchFamily="2" charset="-78"/>
              </a:rPr>
              <a:t>طول 3 ماه اول </a:t>
            </a:r>
            <a:r>
              <a:rPr lang="fa-IR" sz="2800" dirty="0" err="1">
                <a:cs typeface="B Nazanin" panose="00000400000000000000" pitchFamily="2" charset="-78"/>
              </a:rPr>
              <a:t>كج</a:t>
            </a:r>
            <a:r>
              <a:rPr lang="fa-IR" sz="2800" dirty="0">
                <a:cs typeface="B Nazanin" panose="00000400000000000000" pitchFamily="2" charset="-78"/>
              </a:rPr>
              <a:t> خلق و ناآرام هستند. مثل اینکه شیرخوار درد شکم داشته باشد پاهایش را جمع می کند و آرام کردن او مشکل است. این حالت </a:t>
            </a:r>
            <a:r>
              <a:rPr lang="fa-IR" sz="2800" b="1" dirty="0">
                <a:cs typeface="B Nazanin" panose="00000400000000000000" pitchFamily="2" charset="-78"/>
              </a:rPr>
              <a:t>قولنج</a:t>
            </a:r>
            <a:r>
              <a:rPr lang="fa-IR" sz="2800" dirty="0">
                <a:cs typeface="B Nazanin" panose="00000400000000000000" pitchFamily="2" charset="-78"/>
              </a:rPr>
              <a:t> نامیده می شود</a:t>
            </a:r>
            <a:r>
              <a:rPr lang="fa-IR" sz="2800" dirty="0" smtClean="0">
                <a:cs typeface="B Nazanin" panose="00000400000000000000" pitchFamily="2" charset="-78"/>
              </a:rPr>
              <a:t>.	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شیرخوار </a:t>
            </a:r>
            <a:r>
              <a:rPr lang="fa-IR" sz="2400" dirty="0">
                <a:cs typeface="B Nazanin" panose="00000400000000000000" pitchFamily="2" charset="-78"/>
              </a:rPr>
              <a:t>را دمر روی ساعد خود قرار دهید و یا او را روی دامن خود نشانده و دست ها را دور شکمش حلقه کنید و یا پدر او را در مقابل سینه خود بغل نموده و با او زمزمه کند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	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104806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8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0540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بیقراری شیرخوار بعلت مصرف </a:t>
            </a:r>
            <a:r>
              <a:rPr lang="fa-IR" sz="2800" dirty="0">
                <a:cs typeface="B Nazanin" panose="00000400000000000000" pitchFamily="2" charset="-78"/>
              </a:rPr>
              <a:t>برخی غذاها توسط </a:t>
            </a:r>
            <a:r>
              <a:rPr lang="fa-IR" sz="2800" dirty="0" smtClean="0">
                <a:cs typeface="B Nazanin" panose="00000400000000000000" pitchFamily="2" charset="-78"/>
              </a:rPr>
              <a:t>مادر	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عدم توصیه به مادر در پرهیز از </a:t>
            </a:r>
            <a:r>
              <a:rPr lang="fa-IR" sz="2400" dirty="0">
                <a:cs typeface="B Nazanin" panose="00000400000000000000" pitchFamily="2" charset="-78"/>
              </a:rPr>
              <a:t>غذای </a:t>
            </a:r>
            <a:r>
              <a:rPr lang="fa-IR" sz="2400" dirty="0" smtClean="0">
                <a:cs typeface="B Nazanin" panose="00000400000000000000" pitchFamily="2" charset="-78"/>
              </a:rPr>
              <a:t>خاص، مگر </a:t>
            </a:r>
            <a:r>
              <a:rPr lang="fa-IR" sz="2400" dirty="0">
                <a:cs typeface="B Nazanin" panose="00000400000000000000" pitchFamily="2" charset="-78"/>
              </a:rPr>
              <a:t>آنکه </a:t>
            </a:r>
            <a:r>
              <a:rPr lang="fa-IR" sz="2400" dirty="0" err="1">
                <a:cs typeface="B Nazanin" panose="00000400000000000000" pitchFamily="2" charset="-78"/>
              </a:rPr>
              <a:t>واقعا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او با </a:t>
            </a:r>
            <a:r>
              <a:rPr lang="fa-IR" sz="2400" dirty="0">
                <a:cs typeface="B Nazanin" panose="00000400000000000000" pitchFamily="2" charset="-78"/>
              </a:rPr>
              <a:t>خوردن آن غذا متوجه بیقراری شیرخوار شود. 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بیقراری شیرخوار </a:t>
            </a:r>
            <a:r>
              <a:rPr lang="fa-IR" sz="2800" dirty="0" smtClean="0">
                <a:cs typeface="B Nazanin" panose="00000400000000000000" pitchFamily="2" charset="-78"/>
              </a:rPr>
              <a:t>بعلت شروع </a:t>
            </a:r>
            <a:r>
              <a:rPr lang="fa-IR" sz="2800" dirty="0">
                <a:cs typeface="B Nazanin" panose="00000400000000000000" pitchFamily="2" charset="-78"/>
              </a:rPr>
              <a:t>عادت ماهیانه </a:t>
            </a:r>
            <a:r>
              <a:rPr lang="fa-IR" sz="2800" dirty="0" smtClean="0">
                <a:cs typeface="B Nazanin" panose="00000400000000000000" pitchFamily="2" charset="-78"/>
              </a:rPr>
              <a:t>مادر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تمایل شیرخوار در فواصل </a:t>
            </a:r>
            <a:r>
              <a:rPr lang="fa-IR" sz="2400" dirty="0" err="1" smtClean="0">
                <a:cs typeface="B Nazanin" panose="00000400000000000000" pitchFamily="2" charset="-78"/>
              </a:rPr>
              <a:t>کوتاهترشیرخوردن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امکان انتقال اضطراب </a:t>
            </a:r>
            <a:r>
              <a:rPr lang="fa-IR" sz="2400" dirty="0">
                <a:cs typeface="B Nazanin" panose="00000400000000000000" pitchFamily="2" charset="-78"/>
              </a:rPr>
              <a:t>مادر به </a:t>
            </a:r>
            <a:r>
              <a:rPr lang="fa-IR" sz="2400" dirty="0" smtClean="0">
                <a:cs typeface="B Nazanin" panose="00000400000000000000" pitchFamily="2" charset="-78"/>
              </a:rPr>
              <a:t>شیرخوار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توصیه به داشتن آرامش موقع شیردادن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گریه و بیداری شیرخوار بعد </a:t>
            </a:r>
            <a:r>
              <a:rPr lang="fa-IR" sz="2800" dirty="0">
                <a:cs typeface="B Nazanin" panose="00000400000000000000" pitchFamily="2" charset="-78"/>
              </a:rPr>
              <a:t>از مدت کوتاهی </a:t>
            </a:r>
            <a:r>
              <a:rPr lang="fa-IR" sz="2800" dirty="0" smtClean="0">
                <a:cs typeface="B Nazanin" panose="00000400000000000000" pitchFamily="2" charset="-78"/>
              </a:rPr>
              <a:t>شیرخوردن و خوابیدن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نشان دهنده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نخوردن </a:t>
            </a:r>
            <a:r>
              <a:rPr lang="fa-IR" sz="2400" dirty="0" err="1" smtClean="0">
                <a:cs typeface="B Nazanin" panose="00000400000000000000" pitchFamily="2" charset="-78"/>
              </a:rPr>
              <a:t>شیرکافی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 توصیه شیردادن به دفعات و مدت بیشتر و خوردن شیر انتهایی با چربی بیشتر</a:t>
            </a:r>
            <a:endParaRPr lang="fa-IR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643554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3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b="1" dirty="0" smtClean="0">
                <a:cs typeface="B Nazanin" panose="00000400000000000000" pitchFamily="2" charset="-78"/>
              </a:rPr>
              <a:t>3-برخی </a:t>
            </a:r>
            <a:r>
              <a:rPr lang="fa-IR" sz="3600" b="1" dirty="0">
                <a:cs typeface="B Nazanin" panose="00000400000000000000" pitchFamily="2" charset="-78"/>
              </a:rPr>
              <a:t>مادران </a:t>
            </a:r>
            <a:r>
              <a:rPr lang="fa-IR" sz="3600" b="1" dirty="0" err="1">
                <a:cs typeface="B Nazanin" panose="00000400000000000000" pitchFamily="2" charset="-78"/>
              </a:rPr>
              <a:t>تمايل</a:t>
            </a:r>
            <a:r>
              <a:rPr lang="fa-IR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cs typeface="B Nazanin" panose="00000400000000000000" pitchFamily="2" charset="-78"/>
              </a:rPr>
              <a:t>شيرخوار</a:t>
            </a:r>
            <a:r>
              <a:rPr lang="fa-IR" sz="3600" b="1" dirty="0">
                <a:cs typeface="B Nazanin" panose="00000400000000000000" pitchFamily="2" charset="-78"/>
              </a:rPr>
              <a:t> به </a:t>
            </a:r>
            <a:r>
              <a:rPr lang="fa-IR" sz="3600" b="1" dirty="0" err="1">
                <a:cs typeface="B Nazanin" panose="00000400000000000000" pitchFamily="2" charset="-78"/>
              </a:rPr>
              <a:t>مكيدن</a:t>
            </a:r>
            <a:r>
              <a:rPr lang="fa-IR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cs typeface="B Nazanin" panose="00000400000000000000" pitchFamily="2" charset="-78"/>
              </a:rPr>
              <a:t>مكرر</a:t>
            </a:r>
            <a:r>
              <a:rPr lang="fa-IR" sz="3600" b="1" dirty="0">
                <a:cs typeface="B Nazanin" panose="00000400000000000000" pitchFamily="2" charset="-78"/>
              </a:rPr>
              <a:t> پستان را </a:t>
            </a:r>
            <a:r>
              <a:rPr lang="fa-IR" sz="3600" b="1" dirty="0" err="1">
                <a:cs typeface="B Nazanin" panose="00000400000000000000" pitchFamily="2" charset="-78"/>
              </a:rPr>
              <a:t>دليل</a:t>
            </a:r>
            <a:r>
              <a:rPr lang="fa-IR" sz="3600" b="1" dirty="0">
                <a:cs typeface="B Nazanin" panose="00000400000000000000" pitchFamily="2" charset="-78"/>
              </a:rPr>
              <a:t> بر ناکافی بودن شیرمادر می دانند آیا این عقیده صحیح است؟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9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2"/>
          </a:xfrm>
        </p:spPr>
        <p:txBody>
          <a:bodyPr/>
          <a:lstStyle/>
          <a:p>
            <a:r>
              <a:rPr lang="fa-IR" sz="3200" dirty="0" err="1" smtClean="0">
                <a:cs typeface="B Nazanin" panose="00000400000000000000" pitchFamily="2" charset="-78"/>
              </a:rPr>
              <a:t>شيرمادر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err="1">
                <a:cs typeface="B Nazanin" panose="00000400000000000000" pitchFamily="2" charset="-78"/>
              </a:rPr>
              <a:t>آساني</a:t>
            </a:r>
            <a:r>
              <a:rPr lang="fa-IR" sz="3200" dirty="0">
                <a:cs typeface="B Nazanin" panose="00000400000000000000" pitchFamily="2" charset="-78"/>
              </a:rPr>
              <a:t> و </a:t>
            </a:r>
            <a:r>
              <a:rPr lang="fa-IR" sz="3200" dirty="0" err="1">
                <a:cs typeface="B Nazanin" panose="00000400000000000000" pitchFamily="2" charset="-78"/>
              </a:rPr>
              <a:t>سريع</a:t>
            </a:r>
            <a:r>
              <a:rPr lang="fa-IR" sz="3200" dirty="0">
                <a:cs typeface="B Nazanin" panose="00000400000000000000" pitchFamily="2" charset="-78"/>
              </a:rPr>
              <a:t> هضم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شود</a:t>
            </a:r>
          </a:p>
          <a:p>
            <a:pPr lvl="1"/>
            <a:r>
              <a:rPr lang="fa-IR" sz="2800" dirty="0" err="1" smtClean="0">
                <a:cs typeface="B Nazanin" panose="00000400000000000000" pitchFamily="2" charset="-78"/>
              </a:rPr>
              <a:t>تامين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نياز</a:t>
            </a:r>
            <a:r>
              <a:rPr lang="fa-IR" sz="2800" dirty="0" smtClean="0">
                <a:cs typeface="B Nazanin" panose="00000400000000000000" pitchFamily="2" charset="-78"/>
              </a:rPr>
              <a:t> مبرم شیرخوار </a:t>
            </a:r>
            <a:r>
              <a:rPr lang="fa-IR" sz="2800" dirty="0">
                <a:cs typeface="B Nazanin" panose="00000400000000000000" pitchFamily="2" charset="-78"/>
              </a:rPr>
              <a:t>به آرامش و تماس </a:t>
            </a:r>
            <a:r>
              <a:rPr lang="fa-IR" sz="2800" dirty="0" err="1">
                <a:cs typeface="B Nazanin" panose="00000400000000000000" pitchFamily="2" charset="-78"/>
              </a:rPr>
              <a:t>نزديك</a:t>
            </a:r>
            <a:r>
              <a:rPr lang="fa-IR" sz="2800" dirty="0">
                <a:cs typeface="B Nazanin" panose="00000400000000000000" pitchFamily="2" charset="-78"/>
              </a:rPr>
              <a:t> با </a:t>
            </a:r>
            <a:r>
              <a:rPr lang="fa-IR" sz="2800" dirty="0" smtClean="0">
                <a:cs typeface="B Nazanin" panose="00000400000000000000" pitchFamily="2" charset="-78"/>
              </a:rPr>
              <a:t>مادر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 err="1" smtClean="0">
                <a:cs typeface="B Nazanin" panose="00000400000000000000" pitchFamily="2" charset="-78"/>
              </a:rPr>
              <a:t>مكيدن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پستان </a:t>
            </a:r>
            <a:endParaRPr lang="fa-IR" sz="2400" dirty="0" smtClean="0">
              <a:cs typeface="B Nazanin" panose="00000400000000000000" pitchFamily="2" charset="-78"/>
            </a:endParaRPr>
          </a:p>
          <a:p>
            <a:r>
              <a:rPr lang="fa-IR" sz="3200" dirty="0" err="1" smtClean="0">
                <a:cs typeface="B Nazanin" panose="00000400000000000000" pitchFamily="2" charset="-78"/>
              </a:rPr>
              <a:t>تمايل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اكثر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شيرخواران</a:t>
            </a:r>
            <a:r>
              <a:rPr lang="fa-IR" sz="3200" dirty="0" smtClean="0">
                <a:cs typeface="B Nazanin" panose="00000400000000000000" pitchFamily="2" charset="-78"/>
              </a:rPr>
              <a:t> به </a:t>
            </a:r>
            <a:r>
              <a:rPr lang="fa-IR" sz="3200" dirty="0" err="1">
                <a:cs typeface="B Nazanin" panose="00000400000000000000" pitchFamily="2" charset="-78"/>
              </a:rPr>
              <a:t>شيرخوردن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هر3-2ساعت </a:t>
            </a:r>
            <a:r>
              <a:rPr lang="fa-IR" sz="3200" dirty="0" err="1">
                <a:cs typeface="B Nazanin" panose="00000400000000000000" pitchFamily="2" charset="-78"/>
              </a:rPr>
              <a:t>يك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بار</a:t>
            </a:r>
          </a:p>
          <a:p>
            <a:pPr marL="109537" indent="0">
              <a:buNone/>
            </a:pP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  </a:t>
            </a:r>
            <a:r>
              <a:rPr lang="fa-IR" sz="2000" dirty="0" smtClean="0">
                <a:cs typeface="B Nazanin" panose="00000400000000000000" pitchFamily="2" charset="-78"/>
              </a:rPr>
              <a:t>(در روزهای اول پس از تولد 12-10 بار یا بیشتر و تا 40 </a:t>
            </a:r>
            <a:r>
              <a:rPr lang="fa-IR" sz="2000" dirty="0" err="1" smtClean="0">
                <a:cs typeface="B Nazanin" panose="00000400000000000000" pitchFamily="2" charset="-78"/>
              </a:rPr>
              <a:t>روزگی</a:t>
            </a:r>
            <a:r>
              <a:rPr lang="fa-IR" sz="2000" dirty="0" smtClean="0">
                <a:cs typeface="B Nazanin" panose="00000400000000000000" pitchFamily="2" charset="-78"/>
              </a:rPr>
              <a:t> طولانی تر شیر می  خورند)</a:t>
            </a:r>
          </a:p>
          <a:p>
            <a:r>
              <a:rPr lang="fa-IR" sz="3200" dirty="0" err="1">
                <a:cs typeface="B Nazanin" panose="00000400000000000000" pitchFamily="2" charset="-78"/>
              </a:rPr>
              <a:t>گاها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شيرخوردن</a:t>
            </a:r>
            <a:r>
              <a:rPr lang="fa-IR" sz="3200" dirty="0">
                <a:cs typeface="B Nazanin" panose="00000400000000000000" pitchFamily="2" charset="-78"/>
              </a:rPr>
              <a:t> چندبار و زود به </a:t>
            </a:r>
            <a:r>
              <a:rPr lang="fa-IR" sz="3200" dirty="0" smtClean="0">
                <a:cs typeface="B Nazanin" panose="00000400000000000000" pitchFamily="2" charset="-78"/>
              </a:rPr>
              <a:t>زود (</a:t>
            </a:r>
            <a:r>
              <a:rPr lang="fa-IR" sz="3200" dirty="0">
                <a:cs typeface="B Nazanin" panose="00000400000000000000" pitchFamily="2" charset="-78"/>
              </a:rPr>
              <a:t>تغذیه خوشه </a:t>
            </a:r>
            <a:r>
              <a:rPr lang="fa-IR" sz="3200" dirty="0" smtClean="0">
                <a:cs typeface="B Nazanin" panose="00000400000000000000" pitchFamily="2" charset="-78"/>
              </a:rPr>
              <a:t>ای) </a:t>
            </a:r>
            <a:endParaRPr lang="fa-IR" sz="3200" dirty="0">
              <a:cs typeface="B Nazanin" panose="00000400000000000000" pitchFamily="2" charset="-78"/>
            </a:endParaRPr>
          </a:p>
          <a:p>
            <a:pPr lvl="1"/>
            <a:r>
              <a:rPr lang="fa-IR" sz="2800" dirty="0">
                <a:cs typeface="B Nazanin" panose="00000400000000000000" pitchFamily="2" charset="-78"/>
              </a:rPr>
              <a:t>خواب طولانی (خواب 5-4 ساعته)</a:t>
            </a:r>
          </a:p>
          <a:p>
            <a:pPr lvl="1"/>
            <a:r>
              <a:rPr lang="fa-IR" sz="2800" dirty="0" err="1">
                <a:cs typeface="B Nazanin" panose="00000400000000000000" pitchFamily="2" charset="-78"/>
              </a:rPr>
              <a:t>شيرخوردن</a:t>
            </a:r>
            <a:r>
              <a:rPr lang="fa-IR" sz="2800" dirty="0">
                <a:cs typeface="B Nazanin" panose="00000400000000000000" pitchFamily="2" charset="-78"/>
              </a:rPr>
              <a:t> جبرانی به دفعات </a:t>
            </a:r>
            <a:r>
              <a:rPr lang="fa-IR" sz="2800" dirty="0" err="1" smtClean="0">
                <a:cs typeface="B Nazanin" panose="00000400000000000000" pitchFamily="2" charset="-78"/>
              </a:rPr>
              <a:t>بيشتر</a:t>
            </a:r>
            <a:r>
              <a:rPr lang="fa-IR" sz="2800" dirty="0" smtClean="0">
                <a:cs typeface="B Nazanin" panose="00000400000000000000" pitchFamily="2" charset="-78"/>
              </a:rPr>
              <a:t> پس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اين</a:t>
            </a:r>
            <a:r>
              <a:rPr lang="fa-IR" sz="2800" dirty="0">
                <a:cs typeface="B Nazanin" panose="00000400000000000000" pitchFamily="2" charset="-78"/>
              </a:rPr>
              <a:t> خواب</a:t>
            </a:r>
            <a:endParaRPr lang="fa-IR" sz="3200" dirty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مواردی</a:t>
            </a:r>
            <a:r>
              <a:rPr lang="fa-IR" sz="3200" dirty="0">
                <a:cs typeface="B Nazanin" panose="00000400000000000000" pitchFamily="2" charset="-78"/>
              </a:rPr>
              <a:t> که بطور طبیعی </a:t>
            </a:r>
            <a:r>
              <a:rPr lang="fa-IR" sz="3200" dirty="0" err="1">
                <a:cs typeface="B Nazanin" panose="00000400000000000000" pitchFamily="2" charset="-78"/>
              </a:rPr>
              <a:t>نياز</a:t>
            </a:r>
            <a:r>
              <a:rPr lang="fa-IR" sz="3200" dirty="0">
                <a:cs typeface="B Nazanin" panose="00000400000000000000" pitchFamily="2" charset="-78"/>
              </a:rPr>
              <a:t> به افزایش شیرمادر است </a:t>
            </a:r>
            <a:endParaRPr lang="fa-IR" sz="32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9733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42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err="1">
                <a:cs typeface="B Nazanin" panose="00000400000000000000" pitchFamily="2" charset="-78"/>
              </a:rPr>
              <a:t>ناكافي</a:t>
            </a:r>
            <a:r>
              <a:rPr lang="fa-IR" b="1" dirty="0">
                <a:cs typeface="B Nazanin" panose="00000400000000000000" pitchFamily="2" charset="-78"/>
              </a:rPr>
              <a:t> بودن </a:t>
            </a:r>
            <a:r>
              <a:rPr lang="fa-IR" b="1" dirty="0" err="1" smtClean="0">
                <a:cs typeface="B Nazanin" panose="00000400000000000000" pitchFamily="2" charset="-78"/>
              </a:rPr>
              <a:t>شيرمادر</a:t>
            </a:r>
            <a:endParaRPr lang="fa-IR" b="1" dirty="0" smtClean="0">
              <a:cs typeface="B Nazanin" panose="00000400000000000000" pitchFamily="2" charset="-78"/>
            </a:endParaRPr>
          </a:p>
          <a:p>
            <a:pPr lvl="1"/>
            <a:r>
              <a:rPr lang="fa-IR" b="1" dirty="0" smtClean="0">
                <a:cs typeface="B Nazanin" panose="00000400000000000000" pitchFamily="2" charset="-78"/>
              </a:rPr>
              <a:t>واقعی: </a:t>
            </a:r>
            <a:r>
              <a:rPr lang="fa-IR" dirty="0" smtClean="0">
                <a:cs typeface="B Nazanin" panose="00000400000000000000" pitchFamily="2" charset="-78"/>
              </a:rPr>
              <a:t>وجود شرایطی در مادر که کاهش </a:t>
            </a:r>
            <a:r>
              <a:rPr lang="fa-IR" dirty="0" err="1" smtClean="0">
                <a:cs typeface="B Nazanin" panose="00000400000000000000" pitchFamily="2" charset="-78"/>
              </a:rPr>
              <a:t>ویا</a:t>
            </a:r>
            <a:r>
              <a:rPr lang="fa-IR" dirty="0" smtClean="0">
                <a:cs typeface="B Nazanin" panose="00000400000000000000" pitchFamily="2" charset="-78"/>
              </a:rPr>
              <a:t> تأخیر تولید شیر در مرحله دوم تولید شیر است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عدم تکامل بافت پستان(</a:t>
            </a:r>
            <a:r>
              <a:rPr lang="fa-IR" dirty="0" err="1" smtClean="0">
                <a:cs typeface="B Nazanin" panose="00000400000000000000" pitchFamily="2" charset="-78"/>
              </a:rPr>
              <a:t>هیپوپلازی</a:t>
            </a:r>
            <a:r>
              <a:rPr lang="fa-IR" dirty="0" smtClean="0">
                <a:cs typeface="B Nazanin" panose="00000400000000000000" pitchFamily="2" charset="-78"/>
              </a:rPr>
              <a:t>، مخروطی..)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صدمات وارده به پستان (در جراحی، سوختگی..)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تاثیرات هورمونی(سندرم تخمدان پلی کیستیک، کم کاری و </a:t>
            </a:r>
            <a:r>
              <a:rPr lang="fa-IR" dirty="0" err="1" smtClean="0">
                <a:cs typeface="B Nazanin" panose="00000400000000000000" pitchFamily="2" charset="-78"/>
              </a:rPr>
              <a:t>پرکاری</a:t>
            </a:r>
            <a:r>
              <a:rPr lang="fa-IR" dirty="0" smtClean="0">
                <a:cs typeface="B Nazanin" panose="00000400000000000000" pitchFamily="2" charset="-78"/>
              </a:rPr>
              <a:t> تیروئید، سندرم </a:t>
            </a:r>
            <a:r>
              <a:rPr lang="fa-IR" dirty="0" err="1" smtClean="0">
                <a:cs typeface="B Nazanin" panose="00000400000000000000" pitchFamily="2" charset="-78"/>
              </a:rPr>
              <a:t>شیهان،اقی</a:t>
            </a:r>
            <a:r>
              <a:rPr lang="fa-IR" dirty="0" smtClean="0">
                <a:cs typeface="B Nazanin" panose="00000400000000000000" pitchFamily="2" charset="-78"/>
              </a:rPr>
              <a:t> ماندن تکه </a:t>
            </a:r>
            <a:r>
              <a:rPr lang="fa-IR" dirty="0" err="1" smtClean="0">
                <a:cs typeface="B Nazanin" panose="00000400000000000000" pitchFamily="2" charset="-78"/>
              </a:rPr>
              <a:t>هائی</a:t>
            </a:r>
            <a:r>
              <a:rPr lang="fa-IR" dirty="0" smtClean="0">
                <a:cs typeface="B Nazanin" panose="00000400000000000000" pitchFamily="2" charset="-78"/>
              </a:rPr>
              <a:t> از جفت</a:t>
            </a:r>
          </a:p>
          <a:p>
            <a:pPr lvl="2"/>
            <a:r>
              <a:rPr lang="fa-IR" dirty="0" err="1" smtClean="0">
                <a:cs typeface="B Nazanin" panose="00000400000000000000" pitchFamily="2" charset="-78"/>
              </a:rPr>
              <a:t>اختلالت</a:t>
            </a:r>
            <a:r>
              <a:rPr lang="fa-IR" dirty="0" smtClean="0">
                <a:cs typeface="B Nazanin" panose="00000400000000000000" pitchFamily="2" charset="-78"/>
              </a:rPr>
              <a:t> متابولیکی(دیابت کنترول نشده، چاقی،..)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دخالت های زایمانی..</a:t>
            </a:r>
          </a:p>
          <a:p>
            <a:pPr lvl="1"/>
            <a:r>
              <a:rPr lang="fa-IR" b="1" dirty="0" smtClean="0">
                <a:cs typeface="B Nazanin" panose="00000400000000000000" pitchFamily="2" charset="-78"/>
              </a:rPr>
              <a:t>احساسی</a:t>
            </a:r>
            <a:r>
              <a:rPr lang="fa-IR" dirty="0" smtClean="0">
                <a:cs typeface="B Nazanin" panose="00000400000000000000" pitchFamily="2" charset="-78"/>
              </a:rPr>
              <a:t> : مادر نگران </a:t>
            </a:r>
            <a:r>
              <a:rPr lang="fa-IR" dirty="0">
                <a:cs typeface="B Nazanin" panose="00000400000000000000" pitchFamily="2" charset="-78"/>
              </a:rPr>
              <a:t>ناکافی بودن </a:t>
            </a:r>
            <a:r>
              <a:rPr lang="fa-IR" dirty="0" err="1" smtClean="0">
                <a:cs typeface="B Nazanin" panose="00000400000000000000" pitchFamily="2" charset="-78"/>
              </a:rPr>
              <a:t>شیرخودش</a:t>
            </a:r>
            <a:r>
              <a:rPr lang="fa-IR" dirty="0" smtClean="0">
                <a:cs typeface="B Nazanin" panose="00000400000000000000" pitchFamily="2" charset="-78"/>
              </a:rPr>
              <a:t> هست و حتی باورش بر این است، </a:t>
            </a:r>
            <a:r>
              <a:rPr lang="fa-IR" sz="2457" dirty="0" err="1" smtClean="0">
                <a:cs typeface="B Nazanin" panose="00000400000000000000" pitchFamily="2" charset="-78"/>
              </a:rPr>
              <a:t>وگاها</a:t>
            </a:r>
            <a:r>
              <a:rPr lang="fa-IR" dirty="0" smtClean="0">
                <a:cs typeface="B Nazanin" panose="00000400000000000000" pitchFamily="2" charset="-78"/>
              </a:rPr>
              <a:t> قطع </a:t>
            </a:r>
            <a:r>
              <a:rPr lang="fa-IR" dirty="0" err="1" smtClean="0">
                <a:cs typeface="B Nazanin" panose="00000400000000000000" pitchFamily="2" charset="-78"/>
              </a:rPr>
              <a:t>شيردهي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،مشکلاتی برای شیرخوار و خودش</a:t>
            </a:r>
            <a:endParaRPr lang="fa-IR" dirty="0">
              <a:cs typeface="B Nazanin" panose="00000400000000000000" pitchFamily="2" charset="-78"/>
            </a:endParaRPr>
          </a:p>
          <a:p>
            <a:pPr algn="r"/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344288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1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17725" cy="5211762"/>
          </a:xfrm>
        </p:spPr>
        <p:txBody>
          <a:bodyPr/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در اولین تغذیه </a:t>
            </a:r>
            <a:r>
              <a:rPr lang="fa-IR" sz="2800" b="1" dirty="0">
                <a:cs typeface="B Nazanin" panose="00000400000000000000" pitchFamily="2" charset="-78"/>
              </a:rPr>
              <a:t>با </a:t>
            </a:r>
            <a:r>
              <a:rPr lang="fa-IR" sz="2800" b="1" dirty="0" smtClean="0">
                <a:cs typeface="B Nazanin" panose="00000400000000000000" pitchFamily="2" charset="-78"/>
              </a:rPr>
              <a:t>شیرمادر </a:t>
            </a:r>
            <a:r>
              <a:rPr lang="fa-IR" sz="2800" dirty="0" smtClean="0">
                <a:cs typeface="B Nazanin" panose="00000400000000000000" pitchFamily="2" charset="-78"/>
              </a:rPr>
              <a:t>در همان ساعت اول پس از تولد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تحریک تولید شیر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رضایت بیشتر نوزاد</a:t>
            </a:r>
          </a:p>
          <a:p>
            <a:r>
              <a:rPr lang="fa-IR" sz="2800" b="1" dirty="0" smtClean="0">
                <a:cs typeface="B Nazanin" panose="00000400000000000000" pitchFamily="2" charset="-78"/>
              </a:rPr>
              <a:t>در روزها و هفته های </a:t>
            </a:r>
            <a:r>
              <a:rPr lang="fa-IR" sz="2800" b="1" dirty="0">
                <a:cs typeface="B Nazanin" panose="00000400000000000000" pitchFamily="2" charset="-78"/>
              </a:rPr>
              <a:t>اول پس از تولد</a:t>
            </a:r>
          </a:p>
          <a:p>
            <a:pPr lvl="1"/>
            <a:r>
              <a:rPr lang="fa-IR" sz="2400" b="1" dirty="0" smtClean="0">
                <a:cs typeface="B Nazanin" panose="00000400000000000000" pitchFamily="2" charset="-78"/>
              </a:rPr>
              <a:t>هفته اول </a:t>
            </a:r>
            <a:r>
              <a:rPr lang="fa-IR" sz="2400" b="1" u="sng" dirty="0" smtClean="0">
                <a:cs typeface="B Nazanin" panose="00000400000000000000" pitchFamily="2" charset="-78"/>
              </a:rPr>
              <a:t>10</a:t>
            </a:r>
            <a:r>
              <a:rPr lang="fa-IR" sz="2400" dirty="0" smtClean="0">
                <a:cs typeface="B Nazanin" panose="00000400000000000000" pitchFamily="2" charset="-78"/>
              </a:rPr>
              <a:t> برابر </a:t>
            </a:r>
            <a:r>
              <a:rPr lang="fa-IR" sz="2400" dirty="0">
                <a:cs typeface="B Nazanin" panose="00000400000000000000" pitchFamily="2" charset="-78"/>
              </a:rPr>
              <a:t>افزایش </a:t>
            </a:r>
            <a:r>
              <a:rPr lang="fa-IR" sz="2400" dirty="0" smtClean="0">
                <a:cs typeface="B Nazanin" panose="00000400000000000000" pitchFamily="2" charset="-78"/>
              </a:rPr>
              <a:t>شیرمادر بطوریکه  </a:t>
            </a:r>
            <a:r>
              <a:rPr lang="fa-IR" sz="2400" i="1" u="sng" dirty="0" smtClean="0">
                <a:cs typeface="B Nazanin" panose="00000400000000000000" pitchFamily="2" charset="-78"/>
              </a:rPr>
              <a:t>از </a:t>
            </a:r>
            <a:r>
              <a:rPr lang="fa-IR" sz="2400" b="1" i="1" u="sng" dirty="0" smtClean="0">
                <a:cs typeface="B Nazanin" panose="00000400000000000000" pitchFamily="2" charset="-78"/>
              </a:rPr>
              <a:t>30</a:t>
            </a:r>
            <a:r>
              <a:rPr lang="fa-IR" sz="2400" i="1" u="sng" dirty="0" smtClean="0">
                <a:cs typeface="B Nazanin" panose="00000400000000000000" pitchFamily="2" charset="-78"/>
              </a:rPr>
              <a:t> میلی لیتر </a:t>
            </a:r>
            <a:r>
              <a:rPr lang="fa-IR" sz="2400" b="1" i="1" u="sng" dirty="0" smtClean="0">
                <a:cs typeface="B Nazanin" panose="00000400000000000000" pitchFamily="2" charset="-78"/>
              </a:rPr>
              <a:t>در روز اول </a:t>
            </a:r>
            <a:r>
              <a:rPr lang="fa-IR" sz="2400" i="1" u="sng" dirty="0" smtClean="0">
                <a:cs typeface="B Nazanin" panose="00000400000000000000" pitchFamily="2" charset="-78"/>
              </a:rPr>
              <a:t>تا </a:t>
            </a:r>
            <a:r>
              <a:rPr lang="fa-IR" sz="2400" b="1" i="1" u="sng" dirty="0">
                <a:cs typeface="B Nazanin" panose="00000400000000000000" pitchFamily="2" charset="-78"/>
              </a:rPr>
              <a:t>355</a:t>
            </a:r>
            <a:r>
              <a:rPr lang="fa-IR" sz="2400" i="1" u="sng" dirty="0">
                <a:cs typeface="B Nazanin" panose="00000400000000000000" pitchFamily="2" charset="-78"/>
              </a:rPr>
              <a:t> میلی لیتر </a:t>
            </a:r>
            <a:r>
              <a:rPr lang="fa-IR" sz="2400" i="1" u="sng" dirty="0" smtClean="0">
                <a:cs typeface="B Nazanin" panose="00000400000000000000" pitchFamily="2" charset="-78"/>
              </a:rPr>
              <a:t>روزانه  </a:t>
            </a:r>
            <a:r>
              <a:rPr lang="fa-IR" sz="2400" b="1" i="1" u="sng" dirty="0" smtClean="0">
                <a:cs typeface="B Nazanin" panose="00000400000000000000" pitchFamily="2" charset="-78"/>
              </a:rPr>
              <a:t>در روز پنجم</a:t>
            </a:r>
            <a:r>
              <a:rPr lang="fa-IR" sz="2000" b="1" i="1" u="sng" dirty="0" smtClean="0">
                <a:cs typeface="B Nazanin" panose="00000400000000000000" pitchFamily="2" charset="-78"/>
              </a:rPr>
              <a:t>(900-200 گرم در روز</a:t>
            </a:r>
            <a:r>
              <a:rPr lang="fa-IR" sz="2400" b="1" i="1" u="sng" dirty="0" smtClean="0">
                <a:cs typeface="B Nazanin" panose="00000400000000000000" pitchFamily="2" charset="-78"/>
              </a:rPr>
              <a:t>)</a:t>
            </a:r>
          </a:p>
          <a:p>
            <a:pPr lvl="1"/>
            <a:r>
              <a:rPr lang="fa-IR" sz="2400" b="1" dirty="0">
                <a:cs typeface="B Nazanin" panose="00000400000000000000" pitchFamily="2" charset="-78"/>
              </a:rPr>
              <a:t>هفته </a:t>
            </a:r>
            <a:r>
              <a:rPr lang="fa-IR" sz="2400" b="1" dirty="0" smtClean="0">
                <a:cs typeface="B Nazanin" panose="00000400000000000000" pitchFamily="2" charset="-78"/>
              </a:rPr>
              <a:t>دوم و سوم  </a:t>
            </a:r>
            <a:r>
              <a:rPr lang="fa-IR" sz="2400" dirty="0" smtClean="0">
                <a:cs typeface="B Nazanin" panose="00000400000000000000" pitchFamily="2" charset="-78"/>
              </a:rPr>
              <a:t>به</a:t>
            </a:r>
            <a:r>
              <a:rPr lang="fa-IR" sz="2400" b="1" u="sng" dirty="0" smtClean="0">
                <a:cs typeface="B Nazanin" panose="00000400000000000000" pitchFamily="2" charset="-78"/>
              </a:rPr>
              <a:t>750</a:t>
            </a:r>
            <a:r>
              <a:rPr lang="fa-IR" sz="2400" dirty="0" smtClean="0">
                <a:cs typeface="B Nazanin" panose="00000400000000000000" pitchFamily="2" charset="-78"/>
              </a:rPr>
              <a:t> میلی </a:t>
            </a:r>
            <a:r>
              <a:rPr lang="fa-IR" sz="2400" dirty="0">
                <a:cs typeface="B Nazanin" panose="00000400000000000000" pitchFamily="2" charset="-78"/>
              </a:rPr>
              <a:t>لیتر در روزانه</a:t>
            </a:r>
          </a:p>
          <a:p>
            <a:pPr lvl="1"/>
            <a:r>
              <a:rPr lang="fa-IR" sz="2400" b="1" dirty="0" smtClean="0">
                <a:cs typeface="B Nazanin" panose="00000400000000000000" pitchFamily="2" charset="-78"/>
              </a:rPr>
              <a:t>هفته چهارم حتی </a:t>
            </a:r>
            <a:r>
              <a:rPr lang="fa-IR" sz="2400" dirty="0" smtClean="0">
                <a:cs typeface="B Nazanin" panose="00000400000000000000" pitchFamily="2" charset="-78"/>
              </a:rPr>
              <a:t>به </a:t>
            </a:r>
            <a:r>
              <a:rPr lang="fa-IR" sz="2400" b="1" u="sng" dirty="0">
                <a:cs typeface="B Nazanin" panose="00000400000000000000" pitchFamily="2" charset="-78"/>
              </a:rPr>
              <a:t>1030</a:t>
            </a:r>
            <a:r>
              <a:rPr lang="fa-IR" sz="2400" dirty="0">
                <a:cs typeface="B Nazanin" panose="00000400000000000000" pitchFamily="2" charset="-78"/>
              </a:rPr>
              <a:t> میلی لیتر </a:t>
            </a:r>
            <a:r>
              <a:rPr lang="fa-IR" sz="2400" dirty="0" smtClean="0">
                <a:cs typeface="B Nazanin" panose="00000400000000000000" pitchFamily="2" charset="-78"/>
              </a:rPr>
              <a:t>روزانه</a:t>
            </a:r>
            <a:endParaRPr lang="fa-IR" sz="2400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در روزهای طغیان اشتها "</a:t>
            </a:r>
            <a:r>
              <a:rPr lang="fa-IR" sz="2800" b="1" dirty="0">
                <a:cs typeface="B Nazanin" panose="00000400000000000000" pitchFamily="2" charset="-78"/>
              </a:rPr>
              <a:t>رشد </a:t>
            </a:r>
            <a:r>
              <a:rPr lang="fa-IR" sz="2800" b="1" dirty="0" err="1">
                <a:cs typeface="B Nazanin" panose="00000400000000000000" pitchFamily="2" charset="-78"/>
              </a:rPr>
              <a:t>سريع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يا</a:t>
            </a:r>
            <a:r>
              <a:rPr lang="fa-IR" sz="2800" b="1" dirty="0">
                <a:cs typeface="B Nazanin" panose="00000400000000000000" pitchFamily="2" charset="-78"/>
              </a:rPr>
              <a:t> جهش رشد</a:t>
            </a:r>
            <a:r>
              <a:rPr lang="fa-IR" sz="2800" b="1" dirty="0" smtClean="0">
                <a:cs typeface="B Nazanin" panose="00000400000000000000" pitchFamily="2" charset="-78"/>
              </a:rPr>
              <a:t>"</a:t>
            </a:r>
            <a:r>
              <a:rPr lang="fa-IR" sz="2800" dirty="0" smtClean="0">
                <a:cs typeface="B Nazanin" panose="00000400000000000000" pitchFamily="2" charset="-78"/>
              </a:rPr>
              <a:t>، </a:t>
            </a:r>
            <a:r>
              <a:rPr lang="fa-IR" sz="2800" dirty="0" err="1" smtClean="0">
                <a:cs typeface="B Nazanin" panose="00000400000000000000" pitchFamily="2" charset="-78"/>
              </a:rPr>
              <a:t>روزهائی</a:t>
            </a:r>
            <a:r>
              <a:rPr lang="fa-IR" sz="2800" dirty="0" smtClean="0">
                <a:cs typeface="B Nazanin" panose="00000400000000000000" pitchFamily="2" charset="-78"/>
              </a:rPr>
              <a:t> که بیشتر شیر می خورد(7-3روزطول می کشد) در </a:t>
            </a:r>
            <a:r>
              <a:rPr lang="fa-IR" sz="2800" b="1" dirty="0" smtClean="0">
                <a:cs typeface="B Nazanin" panose="00000400000000000000" pitchFamily="2" charset="-78"/>
              </a:rPr>
              <a:t>3-2</a:t>
            </a:r>
            <a:r>
              <a:rPr lang="fa-IR" sz="2800" dirty="0" smtClean="0">
                <a:cs typeface="B Nazanin" panose="00000400000000000000" pitchFamily="2" charset="-78"/>
              </a:rPr>
              <a:t> و </a:t>
            </a:r>
            <a:r>
              <a:rPr lang="fa-IR" sz="2800" b="1" dirty="0" smtClean="0">
                <a:cs typeface="B Nazanin" panose="00000400000000000000" pitchFamily="2" charset="-78"/>
              </a:rPr>
              <a:t>6</a:t>
            </a:r>
            <a:r>
              <a:rPr lang="fa-IR" sz="2800" dirty="0" smtClean="0">
                <a:cs typeface="B Nazanin" panose="00000400000000000000" pitchFamily="2" charset="-78"/>
              </a:rPr>
              <a:t> هفتگی، </a:t>
            </a:r>
            <a:r>
              <a:rPr lang="fa-IR" sz="2800" b="1" dirty="0" smtClean="0">
                <a:cs typeface="B Nazanin" panose="00000400000000000000" pitchFamily="2" charset="-78"/>
              </a:rPr>
              <a:t>3</a:t>
            </a:r>
            <a:r>
              <a:rPr lang="fa-IR" sz="2800" dirty="0" smtClean="0">
                <a:cs typeface="B Nazanin" panose="00000400000000000000" pitchFamily="2" charset="-78"/>
              </a:rPr>
              <a:t> و</a:t>
            </a:r>
            <a:r>
              <a:rPr lang="fa-IR" sz="2800" b="1" dirty="0" smtClean="0">
                <a:cs typeface="B Nazanin" panose="00000400000000000000" pitchFamily="2" charset="-78"/>
              </a:rPr>
              <a:t> 6 </a:t>
            </a:r>
            <a:r>
              <a:rPr lang="fa-IR" sz="2800" dirty="0" err="1" smtClean="0">
                <a:cs typeface="B Nazanin" panose="00000400000000000000" pitchFamily="2" charset="-78"/>
              </a:rPr>
              <a:t>ماهگی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هر وقتی که شیرخوار کمتر شیر بخورد</a:t>
            </a:r>
          </a:p>
          <a:p>
            <a:pPr lvl="1"/>
            <a:endParaRPr lang="fa-IR" sz="2400" dirty="0" smtClean="0"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8555182" cy="1142760"/>
            <a:chOff x="0" y="119"/>
            <a:chExt cx="8229600" cy="1142760"/>
          </a:xfrm>
        </p:grpSpPr>
        <p:sp>
          <p:nvSpPr>
            <p:cNvPr id="5" name="Rounded Rectangle 4"/>
            <p:cNvSpPr/>
            <p:nvPr/>
          </p:nvSpPr>
          <p:spPr>
            <a:xfrm>
              <a:off x="0" y="119"/>
              <a:ext cx="8229600" cy="11427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5785" y="55904"/>
              <a:ext cx="8118030" cy="1031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6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مواردی</a:t>
              </a:r>
              <a:r>
                <a:rPr lang="fa-IR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که بطور طبیعی </a:t>
              </a:r>
              <a:r>
                <a:rPr lang="fa-IR" sz="36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نياز</a:t>
              </a:r>
              <a:r>
                <a:rPr lang="fa-IR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به افزایش شیرمادر است</a:t>
              </a:r>
              <a:r>
                <a:rPr lang="en-US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5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b="1" dirty="0">
                <a:cs typeface="B Nazanin" panose="00000400000000000000" pitchFamily="2" charset="-78"/>
              </a:rPr>
              <a:t>4-برخی مادران نرم و </a:t>
            </a:r>
            <a:r>
              <a:rPr lang="fa-IR" sz="3600" b="1" dirty="0" err="1">
                <a:cs typeface="B Nazanin" panose="00000400000000000000" pitchFamily="2" charset="-78"/>
              </a:rPr>
              <a:t>سبك</a:t>
            </a:r>
            <a:r>
              <a:rPr lang="fa-IR" sz="3600" b="1" dirty="0">
                <a:cs typeface="B Nazanin" panose="00000400000000000000" pitchFamily="2" charset="-78"/>
              </a:rPr>
              <a:t> بودن پستان و عدم نشت شیر از پستان را دلیلی بر کافی نبودن </a:t>
            </a:r>
            <a:r>
              <a:rPr lang="fa-IR" sz="3600" b="1" dirty="0" err="1">
                <a:cs typeface="B Nazanin" panose="00000400000000000000" pitchFamily="2" charset="-78"/>
              </a:rPr>
              <a:t>شیرخود</a:t>
            </a:r>
            <a:r>
              <a:rPr lang="fa-IR" sz="3600" b="1" dirty="0">
                <a:cs typeface="B Nazanin" panose="00000400000000000000" pitchFamily="2" charset="-78"/>
              </a:rPr>
              <a:t> می دانند آیا این عقیده صحیح است؟ 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42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5259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حالت </a:t>
            </a:r>
            <a:r>
              <a:rPr lang="fa-IR" sz="3200" dirty="0" err="1" smtClean="0">
                <a:cs typeface="B Nazanin" panose="00000400000000000000" pitchFamily="2" charset="-78"/>
              </a:rPr>
              <a:t>كاملا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طبيعي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درحدود6 </a:t>
            </a:r>
            <a:r>
              <a:rPr lang="fa-IR" sz="3200" dirty="0">
                <a:cs typeface="B Nazanin" panose="00000400000000000000" pitchFamily="2" charset="-78"/>
              </a:rPr>
              <a:t>هفته پس از </a:t>
            </a:r>
            <a:r>
              <a:rPr lang="fa-IR" sz="3200" dirty="0" err="1">
                <a:cs typeface="B Nazanin" panose="00000400000000000000" pitchFamily="2" charset="-78"/>
              </a:rPr>
              <a:t>زايمان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حتي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زودتر</a:t>
            </a:r>
          </a:p>
          <a:p>
            <a:pPr lvl="1"/>
            <a:r>
              <a:rPr lang="fa-IR" sz="2800" dirty="0">
                <a:cs typeface="B Nazanin" panose="00000400000000000000" pitchFamily="2" charset="-78"/>
              </a:rPr>
              <a:t> کاهش </a:t>
            </a:r>
            <a:r>
              <a:rPr lang="fa-IR" sz="2800" dirty="0" err="1" smtClean="0">
                <a:cs typeface="B Nazanin" panose="00000400000000000000" pitchFamily="2" charset="-78"/>
              </a:rPr>
              <a:t>ميزان</a:t>
            </a:r>
            <a:r>
              <a:rPr lang="fa-IR" sz="2800" dirty="0" smtClean="0">
                <a:cs typeface="B Nazanin" panose="00000400000000000000" pitchFamily="2" charset="-78"/>
              </a:rPr>
              <a:t> هورمونها، تناسب بین </a:t>
            </a:r>
            <a:r>
              <a:rPr lang="fa-IR" sz="2800" dirty="0">
                <a:cs typeface="B Nazanin" panose="00000400000000000000" pitchFamily="2" charset="-78"/>
              </a:rPr>
              <a:t>عرضه شیرمادر و تقاضای </a:t>
            </a:r>
            <a:r>
              <a:rPr lang="fa-IR" sz="2800" dirty="0" smtClean="0">
                <a:cs typeface="B Nazanin" panose="00000400000000000000" pitchFamily="2" charset="-78"/>
              </a:rPr>
              <a:t>شیرخوار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3200" dirty="0" err="1" smtClean="0">
                <a:cs typeface="B Nazanin" panose="00000400000000000000" pitchFamily="2" charset="-78"/>
              </a:rPr>
              <a:t>ذخيره</a:t>
            </a:r>
            <a:r>
              <a:rPr lang="fa-IR" sz="3200" dirty="0" smtClean="0">
                <a:cs typeface="B Nazanin" panose="00000400000000000000" pitchFamily="2" charset="-78"/>
              </a:rPr>
              <a:t> بخش </a:t>
            </a:r>
            <a:r>
              <a:rPr lang="fa-IR" sz="3200" dirty="0">
                <a:cs typeface="B Nazanin" panose="00000400000000000000" pitchFamily="2" charset="-78"/>
              </a:rPr>
              <a:t>اعظم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در فاصله </a:t>
            </a:r>
            <a:r>
              <a:rPr lang="fa-IR" sz="3200" dirty="0" err="1">
                <a:cs typeface="B Nazanin" panose="00000400000000000000" pitchFamily="2" charset="-78"/>
              </a:rPr>
              <a:t>بين</a:t>
            </a:r>
            <a:r>
              <a:rPr lang="fa-IR" sz="3200" dirty="0">
                <a:cs typeface="B Nazanin" panose="00000400000000000000" pitchFamily="2" charset="-78"/>
              </a:rPr>
              <a:t> وعده </a:t>
            </a:r>
            <a:r>
              <a:rPr lang="fa-IR" sz="3200" dirty="0" err="1">
                <a:cs typeface="B Nazanin" panose="00000400000000000000" pitchFamily="2" charset="-78"/>
              </a:rPr>
              <a:t>هاي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شیردهی در </a:t>
            </a:r>
            <a:r>
              <a:rPr lang="fa-IR" sz="3200" dirty="0" err="1">
                <a:cs typeface="B Nazanin" panose="00000400000000000000" pitchFamily="2" charset="-78"/>
              </a:rPr>
              <a:t>مجاري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شير</a:t>
            </a:r>
            <a:r>
              <a:rPr lang="fa-IR" sz="3200" dirty="0" smtClean="0">
                <a:cs typeface="B Nazanin" panose="00000400000000000000" pitchFamily="2" charset="-78"/>
              </a:rPr>
              <a:t>، </a:t>
            </a:r>
            <a:r>
              <a:rPr lang="fa-IR" sz="3200" dirty="0" err="1">
                <a:cs typeface="B Nazanin" panose="00000400000000000000" pitchFamily="2" charset="-78"/>
              </a:rPr>
              <a:t>جريان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شير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وادامه</a:t>
            </a:r>
            <a:r>
              <a:rPr lang="fa-IR" sz="3200" dirty="0" smtClean="0">
                <a:cs typeface="B Nazanin" panose="00000400000000000000" pitchFamily="2" charset="-78"/>
              </a:rPr>
              <a:t> تولید شیر </a:t>
            </a:r>
            <a:r>
              <a:rPr lang="fa-IR" sz="3200" dirty="0">
                <a:cs typeface="B Nazanin" panose="00000400000000000000" pitchFamily="2" charset="-78"/>
              </a:rPr>
              <a:t>همراه با </a:t>
            </a:r>
            <a:r>
              <a:rPr lang="fa-IR" sz="3200" dirty="0" err="1">
                <a:cs typeface="B Nazanin" panose="00000400000000000000" pitchFamily="2" charset="-78"/>
              </a:rPr>
              <a:t>مكيدن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عدم </a:t>
            </a:r>
            <a:r>
              <a:rPr lang="fa-IR" sz="3200" dirty="0" err="1" smtClean="0">
                <a:cs typeface="B Nazanin" panose="00000400000000000000" pitchFamily="2" charset="-78"/>
              </a:rPr>
              <a:t>دليل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ناكافي</a:t>
            </a:r>
            <a:r>
              <a:rPr lang="fa-IR" sz="3200" dirty="0">
                <a:cs typeface="B Nazanin" panose="00000400000000000000" pitchFamily="2" charset="-78"/>
              </a:rPr>
              <a:t> بودن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در صورت نشت </a:t>
            </a:r>
            <a:r>
              <a:rPr lang="fa-IR" sz="3200" dirty="0" err="1">
                <a:cs typeface="B Nazanin" panose="00000400000000000000" pitchFamily="2" charset="-78"/>
              </a:rPr>
              <a:t>نكردن</a:t>
            </a:r>
            <a:r>
              <a:rPr lang="fa-IR" sz="3200" dirty="0">
                <a:cs typeface="B Nazanin" panose="00000400000000000000" pitchFamily="2" charset="-78"/>
              </a:rPr>
              <a:t> پستان ها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b="1" dirty="0" smtClean="0">
                <a:cs typeface="B Nazanin" panose="00000400000000000000" pitchFamily="2" charset="-78"/>
              </a:rPr>
              <a:t>بعضی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smtClean="0">
                <a:cs typeface="B Nazanin" panose="00000400000000000000" pitchFamily="2" charset="-78"/>
              </a:rPr>
              <a:t>مادران </a:t>
            </a:r>
            <a:r>
              <a:rPr lang="fa-IR" sz="2800" dirty="0">
                <a:cs typeface="B Nazanin" panose="00000400000000000000" pitchFamily="2" charset="-78"/>
              </a:rPr>
              <a:t>نشت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و خروج خود به خود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از پستان فقط در طول چند هفته اول </a:t>
            </a:r>
            <a:r>
              <a:rPr lang="fa-IR" sz="2800" dirty="0" err="1">
                <a:cs typeface="B Nazanin" panose="00000400000000000000" pitchFamily="2" charset="-78"/>
              </a:rPr>
              <a:t>زايمان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دارند</a:t>
            </a:r>
            <a:endParaRPr lang="fa-IR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374022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15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z="3600" b="1" dirty="0">
              <a:cs typeface="B Nazanin" panose="00000400000000000000" pitchFamily="2" charset="-78"/>
            </a:endParaRPr>
          </a:p>
          <a:p>
            <a:r>
              <a:rPr lang="fa-IR" sz="3600" b="1" dirty="0" smtClean="0">
                <a:cs typeface="B Nazanin" panose="00000400000000000000" pitchFamily="2" charset="-78"/>
              </a:rPr>
              <a:t>5-اگر </a:t>
            </a:r>
            <a:r>
              <a:rPr lang="fa-IR" sz="3600" b="1" dirty="0">
                <a:cs typeface="B Nazanin" panose="00000400000000000000" pitchFamily="2" charset="-78"/>
              </a:rPr>
              <a:t>هنگام دوشیدن شیر، شیر از پستان خارج نشود دلیل بر کافی نبودن شیر است؟</a:t>
            </a:r>
          </a:p>
        </p:txBody>
      </p:sp>
    </p:spTree>
    <p:extLst>
      <p:ext uri="{BB962C8B-B14F-4D97-AF65-F5344CB8AC3E}">
        <p14:creationId xmlns:p14="http://schemas.microsoft.com/office/powerpoint/2010/main" val="12373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502920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متفاوت بودن مقدار </a:t>
            </a:r>
            <a:r>
              <a:rPr lang="fa-IR" sz="2800" dirty="0" err="1" smtClean="0">
                <a:cs typeface="B Nazanin" panose="00000400000000000000" pitchFamily="2" charset="-78"/>
              </a:rPr>
              <a:t>شيرجمع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آوري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طريق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دوشيدن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fa-IR" sz="2800" dirty="0" err="1" smtClean="0">
                <a:cs typeface="B Nazanin" panose="00000400000000000000" pitchFamily="2" charset="-78"/>
              </a:rPr>
              <a:t>شيري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كه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با </a:t>
            </a:r>
            <a:r>
              <a:rPr lang="fa-IR" sz="2800" dirty="0" err="1">
                <a:cs typeface="B Nazanin" panose="00000400000000000000" pitchFamily="2" charset="-78"/>
              </a:rPr>
              <a:t>مكيدن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دريافت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كند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err="1" smtClean="0">
                <a:cs typeface="B Nazanin" panose="00000400000000000000" pitchFamily="2" charset="-78"/>
              </a:rPr>
              <a:t>بسياري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err="1">
                <a:cs typeface="B Nazanin" panose="00000400000000000000" pitchFamily="2" charset="-78"/>
              </a:rPr>
              <a:t>مادراني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شیر </a:t>
            </a:r>
            <a:r>
              <a:rPr lang="fa-IR" sz="2400" u="sng" dirty="0" smtClean="0">
                <a:cs typeface="B Nazanin" panose="00000400000000000000" pitchFamily="2" charset="-78"/>
              </a:rPr>
              <a:t>قابل </a:t>
            </a:r>
            <a:r>
              <a:rPr lang="fa-IR" sz="2400" u="sng" dirty="0" err="1" smtClean="0">
                <a:cs typeface="B Nazanin" panose="00000400000000000000" pitchFamily="2" charset="-78"/>
              </a:rPr>
              <a:t>توجهي</a:t>
            </a:r>
            <a:r>
              <a:rPr lang="fa-IR" sz="2400" u="sng" dirty="0" smtClean="0">
                <a:cs typeface="B Nazanin" panose="00000400000000000000" pitchFamily="2" charset="-78"/>
              </a:rPr>
              <a:t> هم دارند</a:t>
            </a:r>
            <a:r>
              <a:rPr lang="fa-IR" sz="2400" dirty="0" smtClean="0">
                <a:cs typeface="B Nazanin" panose="00000400000000000000" pitchFamily="2" charset="-78"/>
              </a:rPr>
              <a:t>، </a:t>
            </a:r>
            <a:r>
              <a:rPr lang="fa-IR" sz="2400" dirty="0" err="1">
                <a:cs typeface="B Nazanin" panose="00000400000000000000" pitchFamily="2" charset="-78"/>
              </a:rPr>
              <a:t>ممكن</a:t>
            </a:r>
            <a:r>
              <a:rPr lang="fa-IR" sz="2400" dirty="0">
                <a:cs typeface="B Nazanin" panose="00000400000000000000" pitchFamily="2" charset="-78"/>
              </a:rPr>
              <a:t> است هنگام </a:t>
            </a:r>
            <a:r>
              <a:rPr lang="fa-IR" sz="2400" dirty="0" err="1">
                <a:cs typeface="B Nazanin" panose="00000400000000000000" pitchFamily="2" charset="-78"/>
              </a:rPr>
              <a:t>دوشيدن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بيش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از چند قطره </a:t>
            </a:r>
            <a:r>
              <a:rPr lang="fa-IR" sz="2400" dirty="0" err="1">
                <a:cs typeface="B Nazanin" panose="00000400000000000000" pitchFamily="2" charset="-78"/>
              </a:rPr>
              <a:t>شير</a:t>
            </a:r>
            <a:r>
              <a:rPr lang="fa-IR" sz="2400" dirty="0">
                <a:cs typeface="B Nazanin" panose="00000400000000000000" pitchFamily="2" charset="-78"/>
              </a:rPr>
              <a:t> مشاهده </a:t>
            </a:r>
            <a:r>
              <a:rPr lang="fa-IR" sz="2400" dirty="0" err="1">
                <a:cs typeface="B Nazanin" panose="00000400000000000000" pitchFamily="2" charset="-78"/>
              </a:rPr>
              <a:t>نكنند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r>
              <a:rPr lang="fa-IR" sz="2400" b="1" dirty="0" err="1" smtClean="0">
                <a:cs typeface="B Nazanin" panose="00000400000000000000" pitchFamily="2" charset="-78"/>
              </a:rPr>
              <a:t>دوشيدن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مهارتي</a:t>
            </a:r>
            <a:r>
              <a:rPr lang="fa-IR" sz="2400" b="1" dirty="0">
                <a:cs typeface="B Nazanin" panose="00000400000000000000" pitchFamily="2" charset="-78"/>
              </a:rPr>
              <a:t> است </a:t>
            </a:r>
            <a:r>
              <a:rPr lang="fa-IR" sz="2400" b="1" dirty="0" err="1">
                <a:cs typeface="B Nazanin" panose="00000400000000000000" pitchFamily="2" charset="-78"/>
              </a:rPr>
              <a:t>كه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بتدريج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كسب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مي</a:t>
            </a:r>
            <a:r>
              <a:rPr lang="fa-IR" sz="2400" b="1" dirty="0">
                <a:cs typeface="B Nazanin" panose="00000400000000000000" pitchFamily="2" charset="-78"/>
              </a:rPr>
              <a:t> شود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عدم خروج </a:t>
            </a:r>
            <a:r>
              <a:rPr lang="fa-IR" sz="2800" dirty="0" err="1" smtClean="0">
                <a:cs typeface="B Nazanin" panose="00000400000000000000" pitchFamily="2" charset="-78"/>
              </a:rPr>
              <a:t>شيرکافی</a:t>
            </a:r>
            <a:r>
              <a:rPr lang="fa-IR" sz="2800" dirty="0" smtClean="0">
                <a:cs typeface="B Nazanin" panose="00000400000000000000" pitchFamily="2" charset="-78"/>
              </a:rPr>
              <a:t> در دوشیدن به </a:t>
            </a:r>
            <a:r>
              <a:rPr lang="fa-IR" sz="2800" dirty="0">
                <a:cs typeface="B Nazanin" panose="00000400000000000000" pitchFamily="2" charset="-78"/>
              </a:rPr>
              <a:t>علت رگ </a:t>
            </a:r>
            <a:r>
              <a:rPr lang="fa-IR" sz="2800" dirty="0" err="1">
                <a:cs typeface="B Nazanin" panose="00000400000000000000" pitchFamily="2" charset="-78"/>
              </a:rPr>
              <a:t>نكردن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پستان</a:t>
            </a:r>
          </a:p>
          <a:p>
            <a:pPr lvl="1"/>
            <a:r>
              <a:rPr lang="fa-IR" sz="2400" dirty="0" err="1" smtClean="0">
                <a:cs typeface="B Nazanin" panose="00000400000000000000" pitchFamily="2" charset="-78"/>
              </a:rPr>
              <a:t>تحريك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بازتاب </a:t>
            </a:r>
            <a:r>
              <a:rPr lang="fa-IR" sz="2400" dirty="0" smtClean="0">
                <a:cs typeface="B Nazanin" panose="00000400000000000000" pitchFamily="2" charset="-78"/>
              </a:rPr>
              <a:t>جهش </a:t>
            </a:r>
            <a:r>
              <a:rPr lang="fa-IR" sz="2400" dirty="0" err="1">
                <a:cs typeface="B Nazanin" panose="00000400000000000000" pitchFamily="2" charset="-78"/>
              </a:rPr>
              <a:t>شير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قبل </a:t>
            </a:r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err="1">
                <a:cs typeface="B Nazanin" panose="00000400000000000000" pitchFamily="2" charset="-78"/>
              </a:rPr>
              <a:t>دوشيدن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شير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آموزش </a:t>
            </a:r>
            <a:r>
              <a:rPr lang="fa-IR" sz="2400" dirty="0" err="1">
                <a:cs typeface="B Nazanin" panose="00000400000000000000" pitchFamily="2" charset="-78"/>
              </a:rPr>
              <a:t>عملي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به </a:t>
            </a:r>
            <a:r>
              <a:rPr lang="fa-IR" sz="2400" dirty="0" err="1" smtClean="0">
                <a:cs typeface="B Nazanin" panose="00000400000000000000" pitchFamily="2" charset="-78"/>
              </a:rPr>
              <a:t>مادرجهت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شيوه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تحريك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جريان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شير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dirty="0" err="1" smtClean="0">
                <a:cs typeface="B Nazanin" panose="00000400000000000000" pitchFamily="2" charset="-78"/>
              </a:rPr>
              <a:t>دوشيدن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شير</a:t>
            </a:r>
            <a:r>
              <a:rPr lang="fa-IR" sz="2400" dirty="0" smtClean="0">
                <a:cs typeface="B Nazanin" panose="00000400000000000000" pitchFamily="2" charset="-78"/>
              </a:rPr>
              <a:t>، از قبیل:</a:t>
            </a:r>
          </a:p>
          <a:p>
            <a:pPr lvl="2"/>
            <a:r>
              <a:rPr lang="fa-IR" sz="2400" dirty="0" smtClean="0">
                <a:cs typeface="B Nazanin" panose="00000400000000000000" pitchFamily="2" charset="-78"/>
              </a:rPr>
              <a:t>استراحت ، </a:t>
            </a:r>
            <a:r>
              <a:rPr lang="fa-IR" sz="2400" dirty="0" err="1" smtClean="0">
                <a:cs typeface="B Nazanin" panose="00000400000000000000" pitchFamily="2" charset="-78"/>
              </a:rPr>
              <a:t>نوشيدنی</a:t>
            </a:r>
            <a:r>
              <a:rPr lang="fa-IR" sz="2400" dirty="0" smtClean="0">
                <a:cs typeface="B Nazanin" panose="00000400000000000000" pitchFamily="2" charset="-78"/>
              </a:rPr>
              <a:t> گرم، </a:t>
            </a:r>
            <a:r>
              <a:rPr lang="fa-IR" sz="2400" dirty="0">
                <a:cs typeface="B Nazanin" panose="00000400000000000000" pitchFamily="2" charset="-78"/>
              </a:rPr>
              <a:t>آب </a:t>
            </a:r>
            <a:r>
              <a:rPr lang="fa-IR" sz="2400" dirty="0" err="1">
                <a:cs typeface="B Nazanin" panose="00000400000000000000" pitchFamily="2" charset="-78"/>
              </a:rPr>
              <a:t>ميوه</a:t>
            </a:r>
            <a:r>
              <a:rPr lang="fa-IR" sz="2400" dirty="0">
                <a:cs typeface="B Nazanin" panose="00000400000000000000" pitchFamily="2" charset="-78"/>
              </a:rPr>
              <a:t> ، </a:t>
            </a:r>
            <a:r>
              <a:rPr lang="fa-IR" sz="2400" dirty="0" err="1">
                <a:cs typeface="B Nazanin" panose="00000400000000000000" pitchFamily="2" charset="-78"/>
              </a:rPr>
              <a:t>چاي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كم</a:t>
            </a:r>
            <a:r>
              <a:rPr lang="fa-IR" sz="2400" dirty="0">
                <a:cs typeface="B Nazanin" panose="00000400000000000000" pitchFamily="2" charset="-78"/>
              </a:rPr>
              <a:t> رنگ </a:t>
            </a:r>
            <a:r>
              <a:rPr lang="fa-IR" sz="2400" dirty="0" err="1">
                <a:cs typeface="B Nazanin" panose="00000400000000000000" pitchFamily="2" charset="-78"/>
              </a:rPr>
              <a:t>يا</a:t>
            </a:r>
            <a:r>
              <a:rPr lang="fa-IR" sz="2400" dirty="0">
                <a:cs typeface="B Nazanin" panose="00000400000000000000" pitchFamily="2" charset="-78"/>
              </a:rPr>
              <a:t> سوپ</a:t>
            </a:r>
            <a:r>
              <a:rPr lang="fa-IR" sz="2400" dirty="0" smtClean="0">
                <a:cs typeface="B Nazanin" panose="00000400000000000000" pitchFamily="2" charset="-78"/>
              </a:rPr>
              <a:t>، نشستن </a:t>
            </a:r>
            <a:r>
              <a:rPr lang="fa-IR" sz="2400" dirty="0">
                <a:cs typeface="B Nazanin" panose="00000400000000000000" pitchFamily="2" charset="-78"/>
              </a:rPr>
              <a:t>در </a:t>
            </a:r>
            <a:r>
              <a:rPr lang="fa-IR" sz="2400" dirty="0" err="1">
                <a:cs typeface="B Nazanin" panose="00000400000000000000" pitchFamily="2" charset="-78"/>
              </a:rPr>
              <a:t>وضعيت</a:t>
            </a:r>
            <a:r>
              <a:rPr lang="fa-IR" sz="2400" dirty="0">
                <a:cs typeface="B Nazanin" panose="00000400000000000000" pitchFamily="2" charset="-78"/>
              </a:rPr>
              <a:t> راحت </a:t>
            </a:r>
            <a:r>
              <a:rPr lang="fa-IR" sz="2400" dirty="0" err="1">
                <a:cs typeface="B Nazanin" panose="00000400000000000000" pitchFamily="2" charset="-78"/>
              </a:rPr>
              <a:t>درمحيط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ساكت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dirty="0" smtClean="0">
                <a:cs typeface="B Nazanin" panose="00000400000000000000" pitchFamily="2" charset="-78"/>
              </a:rPr>
              <a:t>آرام، </a:t>
            </a:r>
            <a:r>
              <a:rPr lang="fa-IR" sz="2400" dirty="0" err="1">
                <a:cs typeface="B Nazanin" panose="00000400000000000000" pitchFamily="2" charset="-78"/>
              </a:rPr>
              <a:t>فكر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كردن</a:t>
            </a:r>
            <a:r>
              <a:rPr lang="fa-IR" sz="2400" dirty="0">
                <a:cs typeface="B Nazanin" panose="00000400000000000000" pitchFamily="2" charset="-78"/>
              </a:rPr>
              <a:t> به </a:t>
            </a:r>
            <a:r>
              <a:rPr lang="fa-IR" sz="2400" dirty="0" err="1">
                <a:cs typeface="B Nazanin" panose="00000400000000000000" pitchFamily="2" charset="-78"/>
              </a:rPr>
              <a:t>كودك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dirty="0" err="1">
                <a:cs typeface="B Nazanin" panose="00000400000000000000" pitchFamily="2" charset="-78"/>
              </a:rPr>
              <a:t>يا</a:t>
            </a:r>
            <a:r>
              <a:rPr lang="fa-IR" sz="2400" dirty="0">
                <a:cs typeface="B Nazanin" panose="00000400000000000000" pitchFamily="2" charset="-78"/>
              </a:rPr>
              <a:t> نگاه </a:t>
            </a:r>
            <a:r>
              <a:rPr lang="fa-IR" sz="2400" dirty="0" err="1">
                <a:cs typeface="B Nazanin" panose="00000400000000000000" pitchFamily="2" charset="-78"/>
              </a:rPr>
              <a:t>كردن</a:t>
            </a:r>
            <a:r>
              <a:rPr lang="fa-IR" sz="2400" dirty="0">
                <a:cs typeface="B Nazanin" panose="00000400000000000000" pitchFamily="2" charset="-78"/>
              </a:rPr>
              <a:t> به </a:t>
            </a:r>
            <a:r>
              <a:rPr lang="fa-IR" sz="2400" dirty="0" err="1">
                <a:cs typeface="B Nazanin" panose="00000400000000000000" pitchFamily="2" charset="-78"/>
              </a:rPr>
              <a:t>تصوير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وي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 smtClean="0">
                <a:cs typeface="B Nazanin" panose="00000400000000000000" pitchFamily="2" charset="-78"/>
              </a:rPr>
              <a:t>کمپرس گرم </a:t>
            </a:r>
            <a:r>
              <a:rPr lang="fa-IR" sz="2400" dirty="0">
                <a:cs typeface="B Nazanin" panose="00000400000000000000" pitchFamily="2" charset="-78"/>
              </a:rPr>
              <a:t>و مرطوب به مدت 5 تا 10 </a:t>
            </a:r>
            <a:r>
              <a:rPr lang="fa-IR" sz="2400" dirty="0" err="1">
                <a:cs typeface="B Nazanin" panose="00000400000000000000" pitchFamily="2" charset="-78"/>
              </a:rPr>
              <a:t>دقيقه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يا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حمام </a:t>
            </a:r>
            <a:r>
              <a:rPr lang="fa-IR" sz="2400" dirty="0" err="1">
                <a:cs typeface="B Nazanin" panose="00000400000000000000" pitchFamily="2" charset="-78"/>
              </a:rPr>
              <a:t>كردن</a:t>
            </a:r>
            <a:r>
              <a:rPr lang="fa-IR" sz="2400" dirty="0">
                <a:cs typeface="B Nazanin" panose="00000400000000000000" pitchFamily="2" charset="-78"/>
              </a:rPr>
              <a:t>، و ماساژ </a:t>
            </a:r>
            <a:r>
              <a:rPr lang="fa-IR" sz="2400" dirty="0" smtClean="0">
                <a:cs typeface="B Nazanin" panose="00000400000000000000" pitchFamily="2" charset="-78"/>
              </a:rPr>
              <a:t>پستان ها در کمک به </a:t>
            </a:r>
            <a:r>
              <a:rPr lang="fa-IR" sz="2400" dirty="0" err="1" smtClean="0">
                <a:cs typeface="B Nazanin" panose="00000400000000000000" pitchFamily="2" charset="-78"/>
              </a:rPr>
              <a:t>جاري</a:t>
            </a:r>
            <a:r>
              <a:rPr lang="fa-IR" sz="2400" dirty="0" smtClean="0">
                <a:cs typeface="B Nazanin" panose="00000400000000000000" pitchFamily="2" charset="-78"/>
              </a:rPr>
              <a:t> شدن </a:t>
            </a:r>
            <a:r>
              <a:rPr lang="fa-IR" sz="2400" dirty="0" err="1" smtClean="0">
                <a:cs typeface="B Nazanin" panose="00000400000000000000" pitchFamily="2" charset="-78"/>
              </a:rPr>
              <a:t>شير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كمك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قبل از </a:t>
            </a:r>
            <a:r>
              <a:rPr lang="fa-IR" sz="2400" dirty="0" err="1" smtClean="0">
                <a:cs typeface="B Nazanin" panose="00000400000000000000" pitchFamily="2" charset="-78"/>
              </a:rPr>
              <a:t>شیردوشی</a:t>
            </a:r>
            <a:endParaRPr lang="fa-IR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92867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9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3600" b="1" dirty="0">
                <a:cs typeface="B Nazanin" panose="00000400000000000000" pitchFamily="2" charset="-78"/>
              </a:rPr>
              <a:t>6-برخی مادران تصور می کنند شب ها شیر کافی ندارند آیا این گفته صحیح است؟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55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648200"/>
          </a:xfrm>
        </p:spPr>
        <p:txBody>
          <a:bodyPr/>
          <a:lstStyle/>
          <a:p>
            <a:r>
              <a:rPr lang="fa-IR" sz="3200" dirty="0" err="1" smtClean="0">
                <a:cs typeface="B Nazanin" panose="00000400000000000000" pitchFamily="2" charset="-78"/>
              </a:rPr>
              <a:t>بسياري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از مادران احساس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كنند</a:t>
            </a:r>
            <a:r>
              <a:rPr lang="fa-IR" sz="3200" dirty="0">
                <a:cs typeface="B Nazanin" panose="00000400000000000000" pitchFamily="2" charset="-78"/>
              </a:rPr>
              <a:t> صبح ها مقدار </a:t>
            </a:r>
            <a:r>
              <a:rPr lang="fa-IR" sz="3200" dirty="0" err="1">
                <a:cs typeface="B Nazanin" panose="00000400000000000000" pitchFamily="2" charset="-78"/>
              </a:rPr>
              <a:t>زيادي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دارند در </a:t>
            </a:r>
            <a:r>
              <a:rPr lang="fa-IR" sz="3200" dirty="0" err="1">
                <a:cs typeface="B Nazanin" panose="00000400000000000000" pitchFamily="2" charset="-78"/>
              </a:rPr>
              <a:t>حالي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كه</a:t>
            </a:r>
            <a:r>
              <a:rPr lang="fa-IR" sz="3200" dirty="0">
                <a:cs typeface="B Nazanin" panose="00000400000000000000" pitchFamily="2" charset="-78"/>
              </a:rPr>
              <a:t> شب ها مقدار </a:t>
            </a:r>
            <a:r>
              <a:rPr lang="fa-IR" sz="3200" dirty="0" err="1">
                <a:cs typeface="B Nazanin" panose="00000400000000000000" pitchFamily="2" charset="-78"/>
              </a:rPr>
              <a:t>شيرشان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كم</a:t>
            </a:r>
            <a:r>
              <a:rPr lang="fa-IR" sz="3200" dirty="0">
                <a:cs typeface="B Nazanin" panose="00000400000000000000" pitchFamily="2" charset="-78"/>
              </a:rPr>
              <a:t> است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marL="109537" indent="0"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err="1" smtClean="0">
                <a:cs typeface="B Nazanin" panose="00000400000000000000" pitchFamily="2" charset="-78"/>
              </a:rPr>
              <a:t>بيشتر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نمودن دفعات </a:t>
            </a:r>
            <a:r>
              <a:rPr lang="fa-IR" sz="3200" dirty="0" err="1">
                <a:cs typeface="B Nazanin" panose="00000400000000000000" pitchFamily="2" charset="-78"/>
              </a:rPr>
              <a:t>شيردهي</a:t>
            </a:r>
            <a:r>
              <a:rPr lang="fa-IR" sz="3200" dirty="0">
                <a:cs typeface="B Nazanin" panose="00000400000000000000" pitchFamily="2" charset="-78"/>
              </a:rPr>
              <a:t> در عصر و </a:t>
            </a:r>
            <a:r>
              <a:rPr lang="fa-IR" sz="3200" dirty="0" err="1" smtClean="0">
                <a:cs typeface="B Nazanin" panose="00000400000000000000" pitchFamily="2" charset="-78"/>
              </a:rPr>
              <a:t>بخوص</a:t>
            </a:r>
            <a:r>
              <a:rPr lang="fa-IR" sz="3200" dirty="0" smtClean="0">
                <a:cs typeface="B Nazanin" panose="00000400000000000000" pitchFamily="2" charset="-78"/>
              </a:rPr>
              <a:t> شب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err="1">
                <a:cs typeface="B Nazanin" panose="00000400000000000000" pitchFamily="2" charset="-78"/>
              </a:rPr>
              <a:t>توليد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بيشتر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كمك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كند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r>
              <a:rPr lang="fa-IR" sz="3200" dirty="0" err="1">
                <a:cs typeface="B Nazanin" panose="00000400000000000000" pitchFamily="2" charset="-78"/>
              </a:rPr>
              <a:t>ميزان</a:t>
            </a:r>
            <a:r>
              <a:rPr lang="fa-IR" sz="3200" dirty="0">
                <a:cs typeface="B Nazanin" panose="00000400000000000000" pitchFamily="2" charset="-78"/>
              </a:rPr>
              <a:t> هورمون </a:t>
            </a:r>
            <a:r>
              <a:rPr lang="fa-IR" sz="3200" dirty="0" err="1">
                <a:cs typeface="B Nazanin" panose="00000400000000000000" pitchFamily="2" charset="-78"/>
              </a:rPr>
              <a:t>هاي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توليد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كننده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بين</a:t>
            </a:r>
            <a:r>
              <a:rPr lang="fa-IR" sz="3200" dirty="0">
                <a:cs typeface="B Nazanin" panose="00000400000000000000" pitchFamily="2" charset="-78"/>
              </a:rPr>
              <a:t> ساعات 2و 6 صبح در </a:t>
            </a:r>
            <a:r>
              <a:rPr lang="fa-IR" sz="3200" dirty="0" err="1">
                <a:cs typeface="B Nazanin" panose="00000400000000000000" pitchFamily="2" charset="-78"/>
              </a:rPr>
              <a:t>بالاترين</a:t>
            </a:r>
            <a:r>
              <a:rPr lang="fa-IR" sz="3200" dirty="0">
                <a:cs typeface="B Nazanin" panose="00000400000000000000" pitchFamily="2" charset="-78"/>
              </a:rPr>
              <a:t> حد است و در طول روز به </a:t>
            </a:r>
            <a:r>
              <a:rPr lang="fa-IR" sz="3200" dirty="0" err="1">
                <a:cs typeface="B Nazanin" panose="00000400000000000000" pitchFamily="2" charset="-78"/>
              </a:rPr>
              <a:t>تدريج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كاهش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يابد</a:t>
            </a:r>
            <a:r>
              <a:rPr lang="fa-IR" sz="3200" dirty="0">
                <a:cs typeface="B Nazanin" panose="00000400000000000000" pitchFamily="2" charset="-78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6659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58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3600" b="1" dirty="0">
                <a:cs typeface="B Nazanin" panose="00000400000000000000" pitchFamily="2" charset="-78"/>
              </a:rPr>
              <a:t>7-اگر شیرخواری مایل به تغذیه با بطری باشد آیا دلیل بر ناکافی بودن شیر است؟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11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953000"/>
          </a:xfrm>
        </p:spPr>
        <p:txBody>
          <a:bodyPr/>
          <a:lstStyle/>
          <a:p>
            <a:r>
              <a:rPr lang="fa-IR" sz="2800" dirty="0">
                <a:cs typeface="B Nazanin" panose="00000400000000000000" pitchFamily="2" charset="-78"/>
              </a:rPr>
              <a:t>تمایل شیرخوار به تغذیه با بطری </a:t>
            </a:r>
            <a:r>
              <a:rPr lang="fa-IR" sz="2800" dirty="0" smtClean="0">
                <a:cs typeface="B Nazanin" panose="00000400000000000000" pitchFamily="2" charset="-78"/>
              </a:rPr>
              <a:t>دلیل </a:t>
            </a:r>
            <a:r>
              <a:rPr lang="fa-IR" sz="2800" dirty="0" err="1" smtClean="0">
                <a:cs typeface="B Nazanin" panose="00000400000000000000" pitchFamily="2" charset="-78"/>
              </a:rPr>
              <a:t>ناكافي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بودن </a:t>
            </a:r>
            <a:r>
              <a:rPr lang="fa-IR" sz="2800" dirty="0" err="1" smtClean="0">
                <a:cs typeface="B Nazanin" panose="00000400000000000000" pitchFamily="2" charset="-78"/>
              </a:rPr>
              <a:t>شيرمادر</a:t>
            </a:r>
            <a:r>
              <a:rPr lang="fa-IR" sz="2800" dirty="0" smtClean="0">
                <a:cs typeface="B Nazanin" panose="00000400000000000000" pitchFamily="2" charset="-78"/>
              </a:rPr>
              <a:t> نیست 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انتخاب </a:t>
            </a:r>
            <a:r>
              <a:rPr lang="fa-IR" sz="2400" dirty="0">
                <a:cs typeface="B Nazanin" panose="00000400000000000000" pitchFamily="2" charset="-78"/>
              </a:rPr>
              <a:t>بطری </a:t>
            </a:r>
            <a:r>
              <a:rPr lang="fa-IR" sz="2400" dirty="0" smtClean="0">
                <a:cs typeface="B Nazanin" panose="00000400000000000000" pitchFamily="2" charset="-78"/>
              </a:rPr>
              <a:t>نه به </a:t>
            </a:r>
            <a:r>
              <a:rPr lang="fa-IR" sz="2400" dirty="0" err="1" smtClean="0">
                <a:cs typeface="B Nazanin" panose="00000400000000000000" pitchFamily="2" charset="-78"/>
              </a:rPr>
              <a:t>دليل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گرسنگي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بلكه</a:t>
            </a:r>
            <a:r>
              <a:rPr lang="fa-IR" sz="2400" dirty="0" smtClean="0">
                <a:cs typeface="B Nazanin" panose="00000400000000000000" pitchFamily="2" charset="-78"/>
              </a:rPr>
              <a:t> بعلت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علاقه </a:t>
            </a:r>
            <a:r>
              <a:rPr lang="fa-IR" sz="2400" dirty="0" err="1">
                <a:cs typeface="B Nazanin" panose="00000400000000000000" pitchFamily="2" charset="-78"/>
              </a:rPr>
              <a:t>زياد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شیرخوار به </a:t>
            </a:r>
            <a:r>
              <a:rPr lang="fa-IR" sz="2400" dirty="0" err="1" smtClean="0">
                <a:cs typeface="B Nazanin" panose="00000400000000000000" pitchFamily="2" charset="-78"/>
              </a:rPr>
              <a:t>مكيدن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سردرگمی در گرفتن نوک پستان 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جریان شیر</a:t>
            </a:r>
            <a:endParaRPr lang="fa-IR" sz="2400" dirty="0">
              <a:cs typeface="B Nazanin" panose="00000400000000000000" pitchFamily="2" charset="-78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اجازه به شیرخوار بمنظور </a:t>
            </a:r>
            <a:r>
              <a:rPr lang="fa-IR" sz="2800" b="1" dirty="0" smtClean="0">
                <a:cs typeface="B Nazanin" panose="00000400000000000000" pitchFamily="2" charset="-78"/>
              </a:rPr>
              <a:t>صرف وقت </a:t>
            </a:r>
            <a:r>
              <a:rPr lang="fa-IR" sz="2800" b="1" dirty="0" err="1" smtClean="0">
                <a:cs typeface="B Nazanin" panose="00000400000000000000" pitchFamily="2" charset="-78"/>
              </a:rPr>
              <a:t>بيشتر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براي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مكيدن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پستان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fa-IR" sz="2800" dirty="0">
                <a:cs typeface="B Nazanin" panose="00000400000000000000" pitchFamily="2" charset="-78"/>
              </a:rPr>
              <a:t>تشویق به تغذیه به دفعات مکرر و طولانی تر روز و </a:t>
            </a:r>
            <a:r>
              <a:rPr lang="fa-IR" sz="2800" dirty="0" smtClean="0">
                <a:cs typeface="B Nazanin" panose="00000400000000000000" pitchFamily="2" charset="-78"/>
              </a:rPr>
              <a:t>شب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استفا</a:t>
            </a:r>
            <a:r>
              <a:rPr lang="fa-IR" sz="2800" dirty="0">
                <a:cs typeface="B Nazanin" panose="00000400000000000000" pitchFamily="2" charset="-78"/>
              </a:rPr>
              <a:t>ده</a:t>
            </a:r>
            <a:r>
              <a:rPr lang="fa-IR" sz="2800" dirty="0" smtClean="0">
                <a:cs typeface="B Nazanin" panose="00000400000000000000" pitchFamily="2" charset="-78"/>
              </a:rPr>
              <a:t> از </a:t>
            </a:r>
            <a:r>
              <a:rPr lang="fa-IR" sz="2800" b="1" dirty="0" err="1" smtClean="0">
                <a:cs typeface="B Nazanin" panose="00000400000000000000" pitchFamily="2" charset="-78"/>
              </a:rPr>
              <a:t>شيردوشيده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شده </a:t>
            </a:r>
            <a:r>
              <a:rPr lang="fa-IR" sz="2800" dirty="0" smtClean="0">
                <a:cs typeface="B Nazanin" panose="00000400000000000000" pitchFamily="2" charset="-78"/>
              </a:rPr>
              <a:t>مادر </a:t>
            </a:r>
            <a:r>
              <a:rPr lang="fa-IR" sz="2800" dirty="0">
                <a:cs typeface="B Nazanin" panose="00000400000000000000" pitchFamily="2" charset="-78"/>
              </a:rPr>
              <a:t>و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دایه </a:t>
            </a:r>
            <a:r>
              <a:rPr lang="fa-IR" sz="2800" dirty="0">
                <a:cs typeface="B Nazanin" panose="00000400000000000000" pitchFamily="2" charset="-78"/>
              </a:rPr>
              <a:t>سالم </a:t>
            </a:r>
            <a:r>
              <a:rPr lang="fa-IR" sz="2800" b="1" dirty="0" smtClean="0">
                <a:cs typeface="B Nazanin" panose="00000400000000000000" pitchFamily="2" charset="-78"/>
              </a:rPr>
              <a:t>مناسب </a:t>
            </a:r>
            <a:r>
              <a:rPr lang="fa-IR" sz="2800" b="1" dirty="0" err="1" smtClean="0">
                <a:cs typeface="B Nazanin" panose="00000400000000000000" pitchFamily="2" charset="-78"/>
              </a:rPr>
              <a:t>ترين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شير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جايگزين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در صورت </a:t>
            </a:r>
            <a:r>
              <a:rPr lang="fa-IR" sz="2800" dirty="0" err="1">
                <a:cs typeface="B Nazanin" panose="00000400000000000000" pitchFamily="2" charset="-78"/>
              </a:rPr>
              <a:t>نياز</a:t>
            </a:r>
            <a:r>
              <a:rPr lang="fa-IR" sz="2800" dirty="0">
                <a:cs typeface="B Nazanin" panose="00000400000000000000" pitchFamily="2" charset="-78"/>
              </a:rPr>
              <a:t> به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كمكي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b="1" dirty="0" smtClean="0">
                <a:cs typeface="B Nazanin" panose="00000400000000000000" pitchFamily="2" charset="-78"/>
              </a:rPr>
              <a:t>حذف  </a:t>
            </a:r>
            <a:r>
              <a:rPr lang="fa-IR" sz="2400" b="1" dirty="0">
                <a:cs typeface="B Nazanin" panose="00000400000000000000" pitchFamily="2" charset="-78"/>
              </a:rPr>
              <a:t>بطری</a:t>
            </a:r>
            <a:r>
              <a:rPr lang="fa-IR" sz="2400" dirty="0">
                <a:cs typeface="B Nazanin" panose="00000400000000000000" pitchFamily="2" charset="-78"/>
              </a:rPr>
              <a:t> و بجای آن توصیه با</a:t>
            </a:r>
            <a:r>
              <a:rPr lang="fa-IR" sz="2400" b="1" dirty="0">
                <a:cs typeface="B Nazanin" panose="00000400000000000000" pitchFamily="2" charset="-78"/>
              </a:rPr>
              <a:t> فنجان کوچک </a:t>
            </a:r>
            <a:r>
              <a:rPr lang="fa-IR" sz="2400" dirty="0">
                <a:cs typeface="B Nazanin" panose="00000400000000000000" pitchFamily="2" charset="-78"/>
              </a:rPr>
              <a:t>، لوله کمک شیردهی یا قاشق برای دریافت </a:t>
            </a:r>
            <a:r>
              <a:rPr lang="fa-IR" sz="2400" dirty="0" err="1">
                <a:cs typeface="B Nazanin" panose="00000400000000000000" pitchFamily="2" charset="-78"/>
              </a:rPr>
              <a:t>شیرکمکی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522008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9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4495"/>
            <a:ext cx="252483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677232" y="583443"/>
            <a:ext cx="6238168" cy="467435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3600" b="1" dirty="0">
                <a:cs typeface="B Nazanin" panose="00000400000000000000" pitchFamily="2" charset="-78"/>
              </a:rPr>
              <a:t>1-چرا برخی مادران نگران ناکافی بودن </a:t>
            </a:r>
            <a:r>
              <a:rPr lang="fa-IR" sz="3600" b="1" dirty="0" err="1">
                <a:cs typeface="B Nazanin" panose="00000400000000000000" pitchFamily="2" charset="-78"/>
              </a:rPr>
              <a:t>شیرخود</a:t>
            </a:r>
            <a:r>
              <a:rPr lang="fa-IR" sz="3600" b="1" dirty="0">
                <a:cs typeface="B Nazanin" panose="00000400000000000000" pitchFamily="2" charset="-78"/>
              </a:rPr>
              <a:t>  برای </a:t>
            </a:r>
            <a:r>
              <a:rPr lang="fa-IR" sz="3600" b="1" dirty="0" err="1">
                <a:cs typeface="B Nazanin" panose="00000400000000000000" pitchFamily="2" charset="-78"/>
              </a:rPr>
              <a:t>شیرخوارشان</a:t>
            </a:r>
            <a:r>
              <a:rPr lang="fa-IR" sz="3600" b="1" dirty="0">
                <a:cs typeface="B Nazanin" panose="00000400000000000000" pitchFamily="2" charset="-78"/>
              </a:rPr>
              <a:t> هستند؟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76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81583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46238"/>
            <a:ext cx="8077200" cy="4525962"/>
          </a:xfrm>
        </p:spPr>
        <p:txBody>
          <a:bodyPr/>
          <a:lstStyle/>
          <a:p>
            <a:r>
              <a:rPr lang="fa-IR" sz="2800" dirty="0" err="1">
                <a:cs typeface="B Nazanin" panose="00000400000000000000" pitchFamily="2" charset="-78"/>
              </a:rPr>
              <a:t>رفلكس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جهش شیر تحت </a:t>
            </a:r>
            <a:r>
              <a:rPr lang="fa-IR" sz="2800" dirty="0" err="1">
                <a:cs typeface="B Nazanin" panose="00000400000000000000" pitchFamily="2" charset="-78"/>
              </a:rPr>
              <a:t>تأثير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احساس ، عواطف و </a:t>
            </a:r>
            <a:r>
              <a:rPr lang="fa-IR" sz="2800" b="1" dirty="0" err="1">
                <a:cs typeface="B Nazanin" panose="00000400000000000000" pitchFamily="2" charset="-78"/>
              </a:rPr>
              <a:t>تفكرات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مادر قرار </a:t>
            </a:r>
            <a:r>
              <a:rPr lang="fa-IR" sz="2800" dirty="0" smtClean="0">
                <a:cs typeface="B Nazanin" panose="00000400000000000000" pitchFamily="2" charset="-78"/>
              </a:rPr>
              <a:t>دارد</a:t>
            </a:r>
          </a:p>
          <a:p>
            <a:r>
              <a:rPr lang="fa-IR" sz="3200" b="1" dirty="0">
                <a:cs typeface="B Nazanin" panose="00000400000000000000" pitchFamily="2" charset="-78"/>
              </a:rPr>
              <a:t>احساس خوب </a:t>
            </a:r>
            <a:r>
              <a:rPr lang="fa-IR" sz="2800" dirty="0">
                <a:cs typeface="B Nazanin" panose="00000400000000000000" pitchFamily="2" charset="-78"/>
              </a:rPr>
              <a:t>مادر مثل احساس </a:t>
            </a:r>
            <a:r>
              <a:rPr lang="fa-IR" sz="2800" dirty="0" err="1">
                <a:cs typeface="B Nazanin" panose="00000400000000000000" pitchFamily="2" charset="-78"/>
              </a:rPr>
              <a:t>خشنودي</a:t>
            </a:r>
            <a:r>
              <a:rPr lang="fa-IR" sz="2800" dirty="0">
                <a:cs typeface="B Nazanin" panose="00000400000000000000" pitchFamily="2" charset="-78"/>
              </a:rPr>
              <a:t> مادر از </a:t>
            </a:r>
            <a:r>
              <a:rPr lang="fa-IR" sz="2800" dirty="0" err="1">
                <a:cs typeface="B Nazanin" panose="00000400000000000000" pitchFamily="2" charset="-78"/>
              </a:rPr>
              <a:t>كودكش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تغذيه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وي</a:t>
            </a:r>
            <a:r>
              <a:rPr lang="fa-IR" sz="2800" dirty="0">
                <a:cs typeface="B Nazanin" panose="00000400000000000000" pitchFamily="2" charset="-78"/>
              </a:rPr>
              <a:t> ، </a:t>
            </a:r>
            <a:r>
              <a:rPr lang="fa-IR" sz="2800" dirty="0" err="1">
                <a:cs typeface="B Nazanin" panose="00000400000000000000" pitchFamily="2" charset="-78"/>
              </a:rPr>
              <a:t>تفكر</a:t>
            </a:r>
            <a:r>
              <a:rPr lang="fa-IR" sz="2800" dirty="0">
                <a:cs typeface="B Nazanin" panose="00000400000000000000" pitchFamily="2" charset="-78"/>
              </a:rPr>
              <a:t> عاشقانه درباره او ، احساس اعتماد به نفس مادر از </a:t>
            </a:r>
            <a:r>
              <a:rPr lang="fa-IR" sz="2800" dirty="0" err="1">
                <a:cs typeface="B Nazanin" panose="00000400000000000000" pitchFamily="2" charset="-78"/>
              </a:rPr>
              <a:t>اينكه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او </a:t>
            </a:r>
            <a:r>
              <a:rPr lang="fa-IR" sz="2800" dirty="0" err="1">
                <a:cs typeface="B Nazanin" panose="00000400000000000000" pitchFamily="2" charset="-78"/>
              </a:rPr>
              <a:t>بهترين</a:t>
            </a:r>
            <a:r>
              <a:rPr lang="fa-IR" sz="2800" dirty="0">
                <a:cs typeface="B Nazanin" panose="00000400000000000000" pitchFamily="2" charset="-78"/>
              </a:rPr>
              <a:t> غذا </a:t>
            </a:r>
            <a:r>
              <a:rPr lang="fa-IR" sz="2800" dirty="0" err="1">
                <a:cs typeface="B Nazanin" panose="00000400000000000000" pitchFamily="2" charset="-78"/>
              </a:rPr>
              <a:t>براي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شیرخوارش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است ، لمس ، </a:t>
            </a:r>
            <a:r>
              <a:rPr lang="fa-IR" sz="2800" dirty="0" err="1">
                <a:cs typeface="B Nazanin" panose="00000400000000000000" pitchFamily="2" charset="-78"/>
              </a:rPr>
              <a:t>ديدن</a:t>
            </a:r>
            <a:r>
              <a:rPr lang="fa-IR" sz="2800" dirty="0">
                <a:cs typeface="B Nazanin" panose="00000400000000000000" pitchFamily="2" charset="-78"/>
              </a:rPr>
              <a:t> ، </a:t>
            </a:r>
            <a:r>
              <a:rPr lang="fa-IR" sz="2800" dirty="0" err="1">
                <a:cs typeface="B Nazanin" panose="00000400000000000000" pitchFamily="2" charset="-78"/>
              </a:rPr>
              <a:t>شنيدن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صداي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گريه</a:t>
            </a:r>
            <a:r>
              <a:rPr lang="fa-IR" sz="2800" dirty="0">
                <a:cs typeface="B Nazanin" panose="00000400000000000000" pitchFamily="2" charset="-78"/>
              </a:rPr>
              <a:t>  </a:t>
            </a:r>
            <a:r>
              <a:rPr lang="fa-IR" sz="2800" dirty="0" err="1">
                <a:cs typeface="B Nazanin" panose="00000400000000000000" pitchFamily="2" charset="-78"/>
              </a:rPr>
              <a:t>شیرخوارش</a:t>
            </a:r>
            <a:r>
              <a:rPr lang="fa-IR" sz="2800" dirty="0">
                <a:cs typeface="B Nazanin" panose="00000400000000000000" pitchFamily="2" charset="-78"/>
              </a:rPr>
              <a:t>  و . . . به </a:t>
            </a:r>
            <a:r>
              <a:rPr lang="fa-IR" sz="2800" b="1" i="1" dirty="0" err="1">
                <a:cs typeface="B Nazanin" panose="00000400000000000000" pitchFamily="2" charset="-78"/>
              </a:rPr>
              <a:t>فعاليت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رفلكس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اكسي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توسين</a:t>
            </a:r>
            <a:r>
              <a:rPr lang="fa-IR" sz="2800" b="1" i="1" dirty="0">
                <a:cs typeface="B Nazanin" panose="00000400000000000000" pitchFamily="2" charset="-78"/>
              </a:rPr>
              <a:t> و </a:t>
            </a:r>
            <a:r>
              <a:rPr lang="fa-IR" sz="2800" b="1" i="1" dirty="0" err="1">
                <a:cs typeface="B Nazanin" panose="00000400000000000000" pitchFamily="2" charset="-78"/>
              </a:rPr>
              <a:t>جاري</a:t>
            </a:r>
            <a:r>
              <a:rPr lang="fa-IR" sz="2800" b="1" i="1" dirty="0">
                <a:cs typeface="B Nazanin" panose="00000400000000000000" pitchFamily="2" charset="-78"/>
              </a:rPr>
              <a:t> شدن </a:t>
            </a:r>
            <a:r>
              <a:rPr lang="fa-IR" sz="2800" b="1" i="1" dirty="0" err="1">
                <a:cs typeface="B Nazanin" panose="00000400000000000000" pitchFamily="2" charset="-78"/>
              </a:rPr>
              <a:t>شير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كمك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مي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كنند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.</a:t>
            </a:r>
            <a:endParaRPr lang="fa-IR" sz="2800" b="1" dirty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و هر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b="1" dirty="0">
                <a:cs typeface="B Nazanin" panose="00000400000000000000" pitchFamily="2" charset="-78"/>
              </a:rPr>
              <a:t>احساس بد </a:t>
            </a:r>
            <a:r>
              <a:rPr lang="fa-IR" sz="2800" dirty="0" err="1">
                <a:cs typeface="B Nazanin" panose="00000400000000000000" pitchFamily="2" charset="-78"/>
              </a:rPr>
              <a:t>نظير</a:t>
            </a:r>
            <a:r>
              <a:rPr lang="fa-IR" sz="2800" dirty="0">
                <a:cs typeface="B Nazanin" panose="00000400000000000000" pitchFamily="2" charset="-78"/>
              </a:rPr>
              <a:t> درد ، </a:t>
            </a:r>
            <a:r>
              <a:rPr lang="fa-IR" sz="2800" dirty="0" err="1">
                <a:cs typeface="B Nazanin" panose="00000400000000000000" pitchFamily="2" charset="-78"/>
              </a:rPr>
              <a:t>نگراني</a:t>
            </a:r>
            <a:r>
              <a:rPr lang="fa-IR" sz="2800" dirty="0">
                <a:cs typeface="B Nazanin" panose="00000400000000000000" pitchFamily="2" charset="-78"/>
              </a:rPr>
              <a:t> ، </a:t>
            </a:r>
            <a:r>
              <a:rPr lang="fa-IR" sz="2800" dirty="0" err="1">
                <a:cs typeface="B Nazanin" panose="00000400000000000000" pitchFamily="2" charset="-78"/>
              </a:rPr>
              <a:t>ترديد</a:t>
            </a:r>
            <a:r>
              <a:rPr lang="fa-IR" sz="2800" dirty="0">
                <a:cs typeface="B Nazanin" panose="00000400000000000000" pitchFamily="2" charset="-78"/>
              </a:rPr>
              <a:t> درباره </a:t>
            </a:r>
            <a:r>
              <a:rPr lang="fa-IR" sz="2800" dirty="0" err="1">
                <a:cs typeface="B Nazanin" panose="00000400000000000000" pitchFamily="2" charset="-78"/>
              </a:rPr>
              <a:t>كافي</a:t>
            </a:r>
            <a:r>
              <a:rPr lang="fa-IR" sz="2800" dirty="0">
                <a:cs typeface="B Nazanin" panose="00000400000000000000" pitchFamily="2" charset="-78"/>
              </a:rPr>
              <a:t> بودن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و . . . </a:t>
            </a:r>
            <a:r>
              <a:rPr lang="fa-IR" sz="2800" b="1" dirty="0" err="1">
                <a:cs typeface="B Nazanin" panose="00000400000000000000" pitchFamily="2" charset="-78"/>
              </a:rPr>
              <a:t>فعاليت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رفلكس</a:t>
            </a:r>
            <a:r>
              <a:rPr lang="fa-IR" sz="2800" b="1" dirty="0">
                <a:cs typeface="B Nazanin" panose="00000400000000000000" pitchFamily="2" charset="-78"/>
              </a:rPr>
              <a:t> را به </a:t>
            </a:r>
            <a:r>
              <a:rPr lang="fa-IR" sz="2800" b="1" dirty="0" err="1">
                <a:cs typeface="B Nazanin" panose="00000400000000000000" pitchFamily="2" charset="-78"/>
              </a:rPr>
              <a:t>تأخير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مي</a:t>
            </a:r>
            <a:r>
              <a:rPr lang="fa-IR" sz="2800" b="1" dirty="0">
                <a:cs typeface="B Nazanin" panose="00000400000000000000" pitchFamily="2" charset="-78"/>
              </a:rPr>
              <a:t> اندازد 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endParaRPr lang="fa-IR" sz="2800" dirty="0" smtClean="0">
              <a:cs typeface="B Nazanin" panose="00000400000000000000" pitchFamily="2" charset="-78"/>
            </a:endParaRP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69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1461" y="1524000"/>
            <a:ext cx="6107739" cy="3200400"/>
          </a:xfrm>
        </p:spPr>
        <p:txBody>
          <a:bodyPr/>
          <a:lstStyle/>
          <a:p>
            <a:r>
              <a:rPr lang="fa-IR" sz="3200" dirty="0" err="1" smtClean="0">
                <a:cs typeface="B Nazanin" panose="00000400000000000000" pitchFamily="2" charset="-78"/>
              </a:rPr>
              <a:t>اگرشیرخوارتان</a:t>
            </a:r>
            <a:r>
              <a:rPr lang="fa-IR" sz="3200" dirty="0" smtClean="0">
                <a:cs typeface="B Nazanin" panose="00000400000000000000" pitchFamily="2" charset="-78"/>
              </a:rPr>
              <a:t>:</a:t>
            </a:r>
          </a:p>
          <a:p>
            <a:pPr lvl="1"/>
            <a:r>
              <a:rPr lang="fa-IR" sz="2800" dirty="0" err="1">
                <a:cs typeface="B Nazanin" panose="00000400000000000000" pitchFamily="2" charset="-78"/>
              </a:rPr>
              <a:t>افزايش</a:t>
            </a:r>
            <a:r>
              <a:rPr lang="fa-IR" sz="2800" dirty="0">
                <a:cs typeface="B Nazanin" panose="00000400000000000000" pitchFamily="2" charset="-78"/>
              </a:rPr>
              <a:t> وزن </a:t>
            </a:r>
            <a:r>
              <a:rPr lang="fa-IR" sz="2800" dirty="0" smtClean="0">
                <a:cs typeface="B Nazanin" panose="00000400000000000000" pitchFamily="2" charset="-78"/>
              </a:rPr>
              <a:t>او </a:t>
            </a:r>
            <a:r>
              <a:rPr lang="fa-IR" sz="2800" dirty="0">
                <a:cs typeface="B Nazanin" panose="00000400000000000000" pitchFamily="2" charset="-78"/>
              </a:rPr>
              <a:t>بر اساس </a:t>
            </a:r>
            <a:r>
              <a:rPr lang="fa-IR" sz="2800" dirty="0" err="1">
                <a:cs typeface="B Nazanin" panose="00000400000000000000" pitchFamily="2" charset="-78"/>
              </a:rPr>
              <a:t>منحني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رشد مطلوب است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تعداد </a:t>
            </a:r>
            <a:r>
              <a:rPr lang="fa-IR" sz="2800" dirty="0">
                <a:cs typeface="B Nazanin" panose="00000400000000000000" pitchFamily="2" charset="-78"/>
              </a:rPr>
              <a:t>6 </a:t>
            </a:r>
            <a:r>
              <a:rPr lang="fa-IR" sz="2800" dirty="0" err="1">
                <a:cs typeface="B Nazanin" panose="00000400000000000000" pitchFamily="2" charset="-78"/>
              </a:rPr>
              <a:t>كهنه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خيس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بيشتر</a:t>
            </a:r>
            <a:r>
              <a:rPr lang="fa-IR" sz="2800" dirty="0">
                <a:cs typeface="B Nazanin" panose="00000400000000000000" pitchFamily="2" charset="-78"/>
              </a:rPr>
              <a:t> در شبانه روز با ادرار زرد </a:t>
            </a:r>
            <a:r>
              <a:rPr lang="fa-IR" sz="2800" dirty="0" err="1">
                <a:cs typeface="B Nazanin" panose="00000400000000000000" pitchFamily="2" charset="-78"/>
              </a:rPr>
              <a:t>كم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رنگ دارد </a:t>
            </a:r>
            <a:r>
              <a:rPr lang="fa-IR" sz="2400" dirty="0" smtClean="0">
                <a:cs typeface="B Nazanin" panose="00000400000000000000" pitchFamily="2" charset="-78"/>
              </a:rPr>
              <a:t>(از </a:t>
            </a:r>
            <a:r>
              <a:rPr lang="fa-IR" sz="2400" dirty="0">
                <a:cs typeface="B Nazanin" panose="00000400000000000000" pitchFamily="2" charset="-78"/>
              </a:rPr>
              <a:t>روز 4تولد به </a:t>
            </a:r>
            <a:r>
              <a:rPr lang="fa-IR" sz="2400" dirty="0" smtClean="0">
                <a:cs typeface="B Nazanin" panose="00000400000000000000" pitchFamily="2" charset="-78"/>
              </a:rPr>
              <a:t>بعد و در </a:t>
            </a:r>
            <a:r>
              <a:rPr lang="fa-IR" sz="2400" dirty="0" err="1">
                <a:cs typeface="B Nazanin" panose="00000400000000000000" pitchFamily="2" charset="-78"/>
              </a:rPr>
              <a:t>صورتي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كه</a:t>
            </a:r>
            <a:r>
              <a:rPr lang="fa-IR" sz="2400" dirty="0">
                <a:cs typeface="B Nazanin" panose="00000400000000000000" pitchFamily="2" charset="-78"/>
              </a:rPr>
              <a:t> فقط با </a:t>
            </a:r>
            <a:r>
              <a:rPr lang="fa-IR" sz="2400" dirty="0" err="1">
                <a:cs typeface="B Nazanin" panose="00000400000000000000" pitchFamily="2" charset="-78"/>
              </a:rPr>
              <a:t>شيرمادر</a:t>
            </a:r>
            <a:r>
              <a:rPr lang="fa-IR" sz="2400" dirty="0">
                <a:cs typeface="B Nazanin" panose="00000400000000000000" pitchFamily="2" charset="-78"/>
              </a:rPr>
              <a:t> بطور </a:t>
            </a:r>
            <a:r>
              <a:rPr lang="fa-IR" sz="2400" dirty="0" err="1">
                <a:cs typeface="B Nazanin" panose="00000400000000000000" pitchFamily="2" charset="-78"/>
              </a:rPr>
              <a:t>انحصاري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تغذيه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شود)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743969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1787934"/>
            <a:ext cx="2199198" cy="284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4267200"/>
            <a:ext cx="838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8-3 بار اجابت مزاج در 24 ساعت دارد</a:t>
            </a:r>
          </a:p>
          <a:p>
            <a:pPr lvl="1"/>
            <a:r>
              <a:rPr lang="fa-IR" sz="2800" dirty="0" err="1" smtClean="0">
                <a:cs typeface="B Nazanin" panose="00000400000000000000" pitchFamily="2" charset="-78"/>
              </a:rPr>
              <a:t>هشيار</a:t>
            </a:r>
            <a:r>
              <a:rPr lang="fa-IR" sz="2800" dirty="0" smtClean="0">
                <a:cs typeface="B Nazanin" panose="00000400000000000000" pitchFamily="2" charset="-78"/>
              </a:rPr>
              <a:t> با سلامت </a:t>
            </a:r>
            <a:r>
              <a:rPr lang="fa-IR" sz="2800" dirty="0" err="1" smtClean="0">
                <a:cs typeface="B Nazanin" panose="00000400000000000000" pitchFamily="2" charset="-78"/>
              </a:rPr>
              <a:t>ظاهري</a:t>
            </a:r>
            <a:r>
              <a:rPr lang="fa-IR" sz="2800" dirty="0" smtClean="0">
                <a:cs typeface="B Nazanin" panose="00000400000000000000" pitchFamily="2" charset="-78"/>
              </a:rPr>
              <a:t>، قدرت </a:t>
            </a:r>
            <a:r>
              <a:rPr lang="fa-IR" sz="2800" dirty="0" err="1" smtClean="0">
                <a:cs typeface="B Nazanin" panose="00000400000000000000" pitchFamily="2" charset="-78"/>
              </a:rPr>
              <a:t>عضلاني</a:t>
            </a:r>
            <a:r>
              <a:rPr lang="fa-IR" sz="2800" dirty="0" smtClean="0">
                <a:cs typeface="B Nazanin" panose="00000400000000000000" pitchFamily="2" charset="-78"/>
              </a:rPr>
              <a:t> خوب، پوست شاداب، خواب راحت، خوشنود بعد از </a:t>
            </a:r>
            <a:r>
              <a:rPr lang="fa-IR" sz="2800" dirty="0" err="1" smtClean="0">
                <a:cs typeface="B Nazanin" panose="00000400000000000000" pitchFamily="2" charset="-78"/>
              </a:rPr>
              <a:t>شيرخوردن</a:t>
            </a:r>
            <a:r>
              <a:rPr lang="fa-IR" sz="2800" dirty="0" smtClean="0">
                <a:cs typeface="B Nazanin" panose="00000400000000000000" pitchFamily="2" charset="-78"/>
              </a:rPr>
              <a:t> و بخصوص </a:t>
            </a:r>
            <a:r>
              <a:rPr lang="fa-IR" sz="2800" dirty="0" err="1" smtClean="0">
                <a:cs typeface="B Nazanin" panose="00000400000000000000" pitchFamily="2" charset="-78"/>
              </a:rPr>
              <a:t>شنيدن</a:t>
            </a:r>
            <a:r>
              <a:rPr lang="fa-IR" sz="2800" dirty="0" smtClean="0">
                <a:cs typeface="B Nazanin" panose="00000400000000000000" pitchFamily="2" charset="-78"/>
              </a:rPr>
              <a:t> صدای </a:t>
            </a:r>
            <a:r>
              <a:rPr lang="fa-IR" sz="2800" dirty="0" err="1" smtClean="0">
                <a:cs typeface="B Nazanin" panose="00000400000000000000" pitchFamily="2" charset="-78"/>
              </a:rPr>
              <a:t>بلع</a:t>
            </a:r>
            <a:r>
              <a:rPr lang="fa-IR" sz="2800" dirty="0" smtClean="0">
                <a:cs typeface="B Nazanin" panose="00000400000000000000" pitchFamily="2" charset="-78"/>
              </a:rPr>
              <a:t> او در هنگام شیرخوردن را می </a:t>
            </a:r>
            <a:r>
              <a:rPr lang="fa-IR" sz="2800" dirty="0" err="1" smtClean="0">
                <a:cs typeface="B Nazanin" panose="00000400000000000000" pitchFamily="2" charset="-78"/>
              </a:rPr>
              <a:t>شنوید</a:t>
            </a:r>
            <a:r>
              <a:rPr lang="fa-IR" sz="2800" dirty="0" smtClean="0">
                <a:cs typeface="B Nazanin" panose="00000400000000000000" pitchFamily="2" charset="-78"/>
              </a:rPr>
              <a:t> نگران </a:t>
            </a:r>
            <a:r>
              <a:rPr lang="fa-IR" sz="2800" dirty="0" err="1" smtClean="0">
                <a:cs typeface="B Nazanin" panose="00000400000000000000" pitchFamily="2" charset="-78"/>
              </a:rPr>
              <a:t>ناكافي</a:t>
            </a:r>
            <a:r>
              <a:rPr lang="fa-IR" sz="2800" dirty="0" smtClean="0">
                <a:cs typeface="B Nazanin" panose="00000400000000000000" pitchFamily="2" charset="-78"/>
              </a:rPr>
              <a:t> بودن </a:t>
            </a:r>
            <a:r>
              <a:rPr lang="fa-IR" sz="2800" dirty="0" err="1" smtClean="0">
                <a:cs typeface="B Nazanin" panose="00000400000000000000" pitchFamily="2" charset="-78"/>
              </a:rPr>
              <a:t>شيرتان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نباشيد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79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2"/>
          </a:xfrm>
        </p:spPr>
        <p:txBody>
          <a:bodyPr/>
          <a:lstStyle/>
          <a:p>
            <a:r>
              <a:rPr lang="fa-IR" sz="2800" dirty="0" err="1" smtClean="0">
                <a:cs typeface="B Nazanin" panose="00000400000000000000" pitchFamily="2" charset="-78"/>
              </a:rPr>
              <a:t>يكي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b="1" i="1" u="sng" dirty="0" err="1">
                <a:cs typeface="B Nazanin" panose="00000400000000000000" pitchFamily="2" charset="-78"/>
              </a:rPr>
              <a:t>شايع</a:t>
            </a:r>
            <a:r>
              <a:rPr lang="fa-IR" sz="2800" b="1" i="1" u="sng" dirty="0">
                <a:cs typeface="B Nazanin" panose="00000400000000000000" pitchFamily="2" charset="-78"/>
              </a:rPr>
              <a:t> </a:t>
            </a:r>
            <a:r>
              <a:rPr lang="fa-IR" sz="2800" b="1" i="1" u="sng" dirty="0" err="1">
                <a:cs typeface="B Nazanin" panose="00000400000000000000" pitchFamily="2" charset="-78"/>
              </a:rPr>
              <a:t>ترين</a:t>
            </a:r>
            <a:r>
              <a:rPr lang="fa-IR" sz="2800" b="1" i="1" u="sng" dirty="0">
                <a:cs typeface="B Nazanin" panose="00000400000000000000" pitchFamily="2" charset="-78"/>
              </a:rPr>
              <a:t> علل قطع </a:t>
            </a:r>
            <a:r>
              <a:rPr lang="fa-IR" sz="2800" b="1" i="1" u="sng" dirty="0" err="1">
                <a:cs typeface="B Nazanin" panose="00000400000000000000" pitchFamily="2" charset="-78"/>
              </a:rPr>
              <a:t>شيردهي</a:t>
            </a:r>
            <a:r>
              <a:rPr lang="fa-IR" sz="2800" b="1" i="1" u="sng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اين</a:t>
            </a:r>
            <a:r>
              <a:rPr lang="fa-IR" sz="2800" dirty="0">
                <a:cs typeface="B Nazanin" panose="00000400000000000000" pitchFamily="2" charset="-78"/>
              </a:rPr>
              <a:t> است </a:t>
            </a:r>
            <a:r>
              <a:rPr lang="fa-IR" sz="2800" dirty="0" err="1">
                <a:cs typeface="B Nazanin" panose="00000400000000000000" pitchFamily="2" charset="-78"/>
              </a:rPr>
              <a:t>كه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8&amp;return=true"/>
              </a:rPr>
              <a:t>مادر </a:t>
            </a:r>
            <a:r>
              <a:rPr lang="fa-IR" sz="2800" b="1" dirty="0" err="1">
                <a:cs typeface="B Nazanin" panose="00000400000000000000" pitchFamily="2" charset="-78"/>
                <a:hlinkClick r:id="" action="ppaction://customshow?id=8&amp;return=true"/>
              </a:rPr>
              <a:t>فكر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err="1">
                <a:cs typeface="B Nazanin" panose="00000400000000000000" pitchFamily="2" charset="-78"/>
                <a:hlinkClick r:id="" action="ppaction://customshow?id=8&amp;return=true"/>
              </a:rPr>
              <a:t>مي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err="1" smtClean="0">
                <a:cs typeface="B Nazanin" panose="00000400000000000000" pitchFamily="2" charset="-78"/>
                <a:hlinkClick r:id="" action="ppaction://customshow?id=8&amp;return=true"/>
              </a:rPr>
              <a:t>كند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err="1">
                <a:cs typeface="B Nazanin" panose="00000400000000000000" pitchFamily="2" charset="-78"/>
                <a:hlinkClick r:id="" action="ppaction://customshow?id=8&amp;return=true"/>
              </a:rPr>
              <a:t>شير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err="1">
                <a:cs typeface="B Nazanin" panose="00000400000000000000" pitchFamily="2" charset="-78"/>
                <a:hlinkClick r:id="" action="ppaction://customshow?id=8&amp;return=true"/>
              </a:rPr>
              <a:t>كافي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8&amp;return=true"/>
              </a:rPr>
              <a:t>ندارد</a:t>
            </a:r>
            <a:r>
              <a:rPr lang="fa-IR" sz="2800" b="1" dirty="0" smtClean="0">
                <a:cs typeface="B Nazanin" panose="00000400000000000000" pitchFamily="2" charset="-78"/>
              </a:rPr>
              <a:t>(احساسی)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گاهأ</a:t>
            </a:r>
            <a:r>
              <a:rPr lang="fa-IR" sz="2800" dirty="0" smtClean="0">
                <a:cs typeface="B Nazanin" panose="00000400000000000000" pitchFamily="2" charset="-78"/>
              </a:rPr>
              <a:t> مادر </a:t>
            </a:r>
            <a:r>
              <a:rPr lang="fa-IR" sz="2800" dirty="0" err="1">
                <a:cs typeface="B Nazanin" panose="00000400000000000000" pitchFamily="2" charset="-78"/>
              </a:rPr>
              <a:t>شيركافي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توليد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كند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مي</a:t>
            </a:r>
            <a:r>
              <a:rPr lang="fa-IR" sz="2800" dirty="0">
                <a:cs typeface="B Nazanin" panose="00000400000000000000" pitchFamily="2" charset="-78"/>
              </a:rPr>
              <a:t> تواند </a:t>
            </a:r>
            <a:r>
              <a:rPr lang="fa-IR" sz="2800" dirty="0" err="1">
                <a:cs typeface="B Nazanin" panose="00000400000000000000" pitchFamily="2" charset="-78"/>
              </a:rPr>
              <a:t>حتي</a:t>
            </a:r>
            <a:r>
              <a:rPr lang="fa-IR" sz="2800" dirty="0">
                <a:cs typeface="B Nazanin" panose="00000400000000000000" pitchFamily="2" charset="-78"/>
              </a:rPr>
              <a:t> هم زمان دو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را </a:t>
            </a:r>
            <a:r>
              <a:rPr lang="fa-IR" sz="2800" dirty="0" err="1">
                <a:cs typeface="B Nazanin" panose="00000400000000000000" pitchFamily="2" charset="-78"/>
              </a:rPr>
              <a:t>سير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نمايد</a:t>
            </a:r>
            <a:r>
              <a:rPr lang="fa-IR" sz="2800" dirty="0">
                <a:cs typeface="B Nazanin" panose="00000400000000000000" pitchFamily="2" charset="-78"/>
              </a:rPr>
              <a:t>، به </a:t>
            </a:r>
            <a:r>
              <a:rPr lang="fa-IR" sz="2800" dirty="0" err="1" smtClean="0">
                <a:cs typeface="B Nazanin" panose="00000400000000000000" pitchFamily="2" charset="-78"/>
              </a:rPr>
              <a:t>دليل</a:t>
            </a:r>
            <a:r>
              <a:rPr lang="fa-IR" sz="2800" dirty="0" smtClean="0">
                <a:cs typeface="B Nazanin" panose="00000400000000000000" pitchFamily="2" charset="-78"/>
              </a:rPr>
              <a:t>: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عدم اعتماد </a:t>
            </a:r>
            <a:r>
              <a:rPr lang="fa-IR" sz="2800" b="1" dirty="0" err="1" smtClean="0">
                <a:cs typeface="B Nazanin" panose="00000400000000000000" pitchFamily="2" charset="-78"/>
              </a:rPr>
              <a:t>بنفس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(</a:t>
            </a:r>
            <a:r>
              <a:rPr lang="fa-IR" sz="2000" dirty="0" smtClean="0">
                <a:cs typeface="B Nazanin" panose="00000400000000000000" pitchFamily="2" charset="-78"/>
              </a:rPr>
              <a:t>بخصوص مادران جوان با </a:t>
            </a:r>
            <a:r>
              <a:rPr lang="fa-IR" sz="2000" dirty="0" err="1" smtClean="0">
                <a:cs typeface="B Nazanin" panose="00000400000000000000" pitchFamily="2" charset="-78"/>
              </a:rPr>
              <a:t>حمايت</a:t>
            </a:r>
            <a:r>
              <a:rPr lang="fa-IR" sz="2000" dirty="0" smtClean="0">
                <a:cs typeface="B Nazanin" panose="00000400000000000000" pitchFamily="2" charset="-78"/>
              </a:rPr>
              <a:t> کمتر از جانب </a:t>
            </a:r>
            <a:r>
              <a:rPr lang="fa-IR" sz="2000" dirty="0" err="1">
                <a:cs typeface="B Nazanin" panose="00000400000000000000" pitchFamily="2" charset="-78"/>
              </a:rPr>
              <a:t>فاميل</a:t>
            </a:r>
            <a:r>
              <a:rPr lang="fa-IR" sz="2000" dirty="0">
                <a:cs typeface="B Nazanin" panose="00000400000000000000" pitchFamily="2" charset="-78"/>
              </a:rPr>
              <a:t> و شوهر و </a:t>
            </a:r>
            <a:r>
              <a:rPr lang="fa-IR" sz="2000" dirty="0" smtClean="0">
                <a:cs typeface="B Nazanin" panose="00000400000000000000" pitchFamily="2" charset="-78"/>
              </a:rPr>
              <a:t>دوستان)</a:t>
            </a:r>
          </a:p>
          <a:p>
            <a:r>
              <a:rPr lang="fa-IR" sz="2800" b="1" dirty="0" err="1" smtClean="0">
                <a:cs typeface="B Nazanin" panose="00000400000000000000" pitchFamily="2" charset="-78"/>
              </a:rPr>
              <a:t>نگراني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، استرس ، </a:t>
            </a:r>
            <a:r>
              <a:rPr lang="fa-IR" sz="2800" b="1" dirty="0" err="1">
                <a:cs typeface="B Nazanin" panose="00000400000000000000" pitchFamily="2" charset="-78"/>
              </a:rPr>
              <a:t>خستگي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(باعث </a:t>
            </a:r>
            <a:r>
              <a:rPr lang="fa-IR" sz="2000" dirty="0" err="1">
                <a:cs typeface="B Nazanin" panose="00000400000000000000" pitchFamily="2" charset="-78"/>
              </a:rPr>
              <a:t>كاهش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رفلكس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اكسي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توسين</a:t>
            </a:r>
            <a:r>
              <a:rPr lang="fa-IR" sz="2000" dirty="0" smtClean="0">
                <a:cs typeface="B Nazanin" panose="00000400000000000000" pitchFamily="2" charset="-78"/>
              </a:rPr>
              <a:t>) </a:t>
            </a:r>
            <a:endParaRPr lang="fa-IR" sz="2000" dirty="0">
              <a:cs typeface="B Nazanin" panose="00000400000000000000" pitchFamily="2" charset="-78"/>
            </a:endParaRPr>
          </a:p>
          <a:p>
            <a:r>
              <a:rPr lang="fa-IR" sz="2800" b="1" dirty="0" err="1" smtClean="0">
                <a:cs typeface="B Nazanin" panose="00000400000000000000" pitchFamily="2" charset="-78"/>
              </a:rPr>
              <a:t>رفتارهاي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(مثل </a:t>
            </a:r>
            <a:r>
              <a:rPr lang="fa-IR" sz="2800" dirty="0" err="1">
                <a:cs typeface="B Nazanin" panose="00000400000000000000" pitchFamily="2" charset="-78"/>
              </a:rPr>
              <a:t>گريه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زياد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مكرر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شيرخوردن</a:t>
            </a:r>
            <a:r>
              <a:rPr lang="fa-IR" sz="2800" dirty="0">
                <a:cs typeface="B Nazanin" panose="00000400000000000000" pitchFamily="2" charset="-78"/>
              </a:rPr>
              <a:t>...)، </a:t>
            </a:r>
            <a:r>
              <a:rPr lang="fa-IR" sz="2800" b="1" dirty="0" err="1">
                <a:cs typeface="B Nazanin" panose="00000400000000000000" pitchFamily="2" charset="-78"/>
              </a:rPr>
              <a:t>بيماري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يا</a:t>
            </a:r>
            <a:r>
              <a:rPr lang="fa-IR" sz="2800" b="1" dirty="0">
                <a:cs typeface="B Nazanin" panose="00000400000000000000" pitchFamily="2" charset="-78"/>
              </a:rPr>
              <a:t> مصرف داروها</a:t>
            </a:r>
            <a:r>
              <a:rPr lang="fa-IR" sz="2800" dirty="0" smtClean="0">
                <a:cs typeface="B Nazanin" panose="00000400000000000000" pitchFamily="2" charset="-78"/>
              </a:rPr>
              <a:t>...</a:t>
            </a:r>
          </a:p>
          <a:p>
            <a:pPr marL="109537" indent="0">
              <a:buNone/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  باز هم </a:t>
            </a:r>
            <a:r>
              <a:rPr lang="fa-IR" sz="28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فكر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مي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كند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شير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كافي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ندارد!؟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10313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1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4525962"/>
          </a:xfrm>
        </p:spPr>
        <p:txBody>
          <a:bodyPr/>
          <a:lstStyle/>
          <a:p>
            <a:r>
              <a:rPr lang="fa-IR" sz="2800" b="1" dirty="0">
                <a:cs typeface="B Nazanin" panose="00000400000000000000" pitchFamily="2" charset="-78"/>
              </a:rPr>
              <a:t>بهترین و </a:t>
            </a:r>
            <a:r>
              <a:rPr lang="fa-IR" sz="2800" b="1" dirty="0" err="1" smtClean="0">
                <a:cs typeface="B Nazanin" panose="00000400000000000000" pitchFamily="2" charset="-78"/>
              </a:rPr>
              <a:t>کاملترين</a:t>
            </a:r>
            <a:r>
              <a:rPr lang="fa-IR" sz="2800" dirty="0" smtClean="0">
                <a:cs typeface="B Nazanin" panose="00000400000000000000" pitchFamily="2" charset="-78"/>
              </a:rPr>
              <a:t> غذای انحصاری و </a:t>
            </a:r>
            <a:r>
              <a:rPr lang="fa-IR" sz="2800" b="1" dirty="0" smtClean="0">
                <a:cs typeface="B Nazanin" panose="00000400000000000000" pitchFamily="2" charset="-78"/>
              </a:rPr>
              <a:t>حفاظت شیرخوار </a:t>
            </a:r>
            <a:r>
              <a:rPr lang="fa-IR" sz="2800" dirty="0" smtClean="0">
                <a:cs typeface="B Nazanin" panose="00000400000000000000" pitchFamily="2" charset="-78"/>
              </a:rPr>
              <a:t>بخصوص </a:t>
            </a:r>
            <a:r>
              <a:rPr lang="fa-IR" sz="2800" dirty="0">
                <a:cs typeface="B Nazanin" panose="00000400000000000000" pitchFamily="2" charset="-78"/>
              </a:rPr>
              <a:t>برای 6 ماه اول </a:t>
            </a:r>
            <a:r>
              <a:rPr lang="fa-IR" sz="2800" dirty="0" smtClean="0">
                <a:cs typeface="B Nazanin" panose="00000400000000000000" pitchFamily="2" charset="-78"/>
              </a:rPr>
              <a:t>عمر و سپس ادامه آن همراه با غذای کمکی و سپس غذای خانواده تا 2 سال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بیشتر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نوزادی که با شیرمادر تغذیه می شود به </a:t>
            </a:r>
            <a:r>
              <a:rPr lang="fa-IR" sz="2800" dirty="0">
                <a:cs typeface="B Nazanin" panose="00000400000000000000" pitchFamily="2" charset="-78"/>
              </a:rPr>
              <a:t>آب، آب قند، </a:t>
            </a:r>
            <a:r>
              <a:rPr lang="fa-IR" sz="2800" dirty="0" smtClean="0">
                <a:cs typeface="B Nazanin" panose="00000400000000000000" pitchFamily="2" charset="-78"/>
              </a:rPr>
              <a:t>ترنجبین، شیر مصنوعی </a:t>
            </a:r>
            <a:r>
              <a:rPr lang="fa-IR" sz="2800" dirty="0" err="1" smtClean="0">
                <a:cs typeface="B Nazanin" panose="00000400000000000000" pitchFamily="2" charset="-78"/>
              </a:rPr>
              <a:t>وهیچ</a:t>
            </a:r>
            <a:r>
              <a:rPr lang="fa-IR" sz="2800" dirty="0" smtClean="0">
                <a:cs typeface="B Nazanin" panose="00000400000000000000" pitchFamily="2" charset="-78"/>
              </a:rPr>
              <a:t> ماده </a:t>
            </a:r>
            <a:r>
              <a:rPr lang="fa-IR" sz="2800" dirty="0">
                <a:cs typeface="B Nazanin" panose="00000400000000000000" pitchFamily="2" charset="-78"/>
              </a:rPr>
              <a:t>غذائی </a:t>
            </a:r>
            <a:r>
              <a:rPr lang="fa-IR" sz="2800" dirty="0" smtClean="0">
                <a:cs typeface="B Nazanin" panose="00000400000000000000" pitchFamily="2" charset="-78"/>
              </a:rPr>
              <a:t>دیگری نیاز ندارد 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توانائی مادر در </a:t>
            </a:r>
            <a:r>
              <a:rPr lang="fa-IR" sz="2800" dirty="0" err="1">
                <a:cs typeface="B Nazanin" panose="00000400000000000000" pitchFamily="2" charset="-78"/>
              </a:rPr>
              <a:t>توليد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شيرکافی</a:t>
            </a:r>
            <a:r>
              <a:rPr lang="fa-IR" sz="2800" b="1" dirty="0">
                <a:cs typeface="B Nazanin" panose="00000400000000000000" pitchFamily="2" charset="-78"/>
              </a:rPr>
              <a:t> و بطور انحصاری </a:t>
            </a:r>
            <a:r>
              <a:rPr lang="fa-IR" sz="2800" dirty="0">
                <a:cs typeface="B Nazanin" panose="00000400000000000000" pitchFamily="2" charset="-78"/>
              </a:rPr>
              <a:t>و بدون استفاده از </a:t>
            </a:r>
            <a:r>
              <a:rPr lang="fa-IR" sz="2800" dirty="0" err="1" smtClean="0">
                <a:cs typeface="B Nazanin" panose="00000400000000000000" pitchFamily="2" charset="-78"/>
              </a:rPr>
              <a:t>شیرکمکی</a:t>
            </a:r>
            <a:r>
              <a:rPr lang="fa-IR" sz="2800" dirty="0" smtClean="0">
                <a:cs typeface="B Nazanin" panose="00000400000000000000" pitchFamily="2" charset="-78"/>
              </a:rPr>
              <a:t> مصنوعی برای هر </a:t>
            </a:r>
            <a:r>
              <a:rPr lang="fa-IR" sz="2800" u="sng" dirty="0" smtClean="0">
                <a:cs typeface="B Nazanin" panose="00000400000000000000" pitchFamily="2" charset="-78"/>
              </a:rPr>
              <a:t>دو جنس </a:t>
            </a:r>
            <a:r>
              <a:rPr lang="fa-IR" sz="2800" dirty="0" smtClean="0">
                <a:cs typeface="B Nazanin" panose="00000400000000000000" pitchFamily="2" charset="-78"/>
              </a:rPr>
              <a:t>،</a:t>
            </a:r>
            <a:r>
              <a:rPr lang="fa-IR" sz="2800" dirty="0" err="1" smtClean="0">
                <a:cs typeface="B Nazanin" panose="00000400000000000000" pitchFamily="2" charset="-78"/>
              </a:rPr>
              <a:t>دوقلوها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و حتی سه </a:t>
            </a:r>
            <a:r>
              <a:rPr lang="fa-IR" sz="2800" dirty="0" err="1" smtClean="0">
                <a:cs typeface="B Nazanin" panose="00000400000000000000" pitchFamily="2" charset="-78"/>
              </a:rPr>
              <a:t>قلوها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حتی آغوز </a:t>
            </a:r>
            <a:r>
              <a:rPr lang="fa-IR" sz="2800" dirty="0" err="1">
                <a:cs typeface="B Nazanin" panose="00000400000000000000" pitchFamily="2" charset="-78"/>
              </a:rPr>
              <a:t>توليد</a:t>
            </a:r>
            <a:r>
              <a:rPr lang="fa-IR" sz="2800" dirty="0">
                <a:cs typeface="B Nazanin" panose="00000400000000000000" pitchFamily="2" charset="-78"/>
              </a:rPr>
              <a:t> شده </a:t>
            </a:r>
            <a:r>
              <a:rPr lang="fa-IR" sz="2800" dirty="0" smtClean="0">
                <a:cs typeface="B Nazanin" panose="00000400000000000000" pitchFamily="2" charset="-78"/>
              </a:rPr>
              <a:t>پس </a:t>
            </a:r>
            <a:r>
              <a:rPr lang="fa-IR" sz="2800" dirty="0">
                <a:cs typeface="B Nazanin" panose="00000400000000000000" pitchFamily="2" charset="-78"/>
              </a:rPr>
              <a:t>از تولد </a:t>
            </a:r>
            <a:r>
              <a:rPr lang="fa-IR" sz="2800" dirty="0" err="1" smtClean="0">
                <a:cs typeface="B Nazanin" panose="00000400000000000000" pitchFamily="2" charset="-78"/>
              </a:rPr>
              <a:t>بيشتر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نياز</a:t>
            </a:r>
            <a:r>
              <a:rPr lang="fa-IR" sz="2800" dirty="0">
                <a:cs typeface="B Nazanin" panose="00000400000000000000" pitchFamily="2" charset="-78"/>
              </a:rPr>
              <a:t> و حجم معده </a:t>
            </a:r>
            <a:r>
              <a:rPr lang="fa-IR" sz="2800" dirty="0" smtClean="0">
                <a:cs typeface="B Nazanin" panose="00000400000000000000" pitchFamily="2" charset="-78"/>
              </a:rPr>
              <a:t>نوزاد است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12182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57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504248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371600"/>
            <a:ext cx="5943600" cy="563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a-IR" sz="2400" b="1" dirty="0" smtClean="0">
                <a:cs typeface="B Nazanin" panose="00000400000000000000" pitchFamily="2" charset="-78"/>
              </a:rPr>
              <a:t>روز اول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lvl="1">
              <a:defRPr/>
            </a:pPr>
            <a:r>
              <a:rPr lang="fa-IR" sz="1800" i="1" dirty="0" smtClean="0">
                <a:cs typeface="B Nazanin" panose="00000400000000000000" pitchFamily="2" charset="-78"/>
              </a:rPr>
              <a:t>به اندازه تیله بزرگ 7-5 سی </a:t>
            </a:r>
            <a:r>
              <a:rPr lang="fa-IR" sz="1800" i="1" dirty="0" err="1" smtClean="0">
                <a:cs typeface="B Nazanin" panose="00000400000000000000" pitchFamily="2" charset="-78"/>
              </a:rPr>
              <a:t>سی</a:t>
            </a:r>
            <a:endParaRPr lang="en-US" sz="1800" i="1" dirty="0" smtClean="0">
              <a:cs typeface="B Nazanin" panose="00000400000000000000" pitchFamily="2" charset="-78"/>
            </a:endParaRPr>
          </a:p>
          <a:p>
            <a:pPr lvl="1">
              <a:defRPr/>
            </a:pPr>
            <a:r>
              <a:rPr lang="fa-IR" sz="1800" b="1" i="1" dirty="0" smtClean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تولید شیرمادر حد اقل 7سی سی در هر نوبت</a:t>
            </a:r>
            <a:r>
              <a:rPr lang="en-US" sz="1800" b="1" i="1" dirty="0" smtClean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</a:t>
            </a:r>
          </a:p>
          <a:p>
            <a:pPr lvl="2">
              <a:defRPr/>
            </a:pPr>
            <a:r>
              <a:rPr lang="fa-IR" sz="1800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متوسط دریافت شیر  در هر نوبت تغذیه 10-2 سی </a:t>
            </a:r>
            <a:r>
              <a:rPr lang="fa-IR" sz="1800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سی</a:t>
            </a:r>
            <a:endParaRPr lang="en-US" sz="1800" i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fa-IR" sz="2400" b="1" dirty="0" smtClean="0">
                <a:cs typeface="B Nazanin" panose="00000400000000000000" pitchFamily="2" charset="-78"/>
              </a:rPr>
              <a:t>روز سوم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lvl="1">
              <a:defRPr/>
            </a:pPr>
            <a:r>
              <a:rPr lang="fa-IR" sz="1800" i="1" dirty="0" smtClean="0">
                <a:cs typeface="B Nazanin" panose="00000400000000000000" pitchFamily="2" charset="-78"/>
              </a:rPr>
              <a:t>به </a:t>
            </a:r>
            <a:r>
              <a:rPr lang="fa-IR" sz="1800" i="1" dirty="0">
                <a:cs typeface="B Nazanin" panose="00000400000000000000" pitchFamily="2" charset="-78"/>
              </a:rPr>
              <a:t>اندازه </a:t>
            </a:r>
            <a:r>
              <a:rPr lang="fa-IR" sz="1800" i="1" dirty="0" smtClean="0">
                <a:cs typeface="B Nazanin" panose="00000400000000000000" pitchFamily="2" charset="-78"/>
              </a:rPr>
              <a:t>توپ </a:t>
            </a:r>
            <a:r>
              <a:rPr lang="fa-IR" sz="1800" i="1" dirty="0" err="1" smtClean="0">
                <a:cs typeface="B Nazanin" panose="00000400000000000000" pitchFamily="2" charset="-78"/>
              </a:rPr>
              <a:t>پینگ</a:t>
            </a:r>
            <a:r>
              <a:rPr lang="fa-IR" sz="1800" i="1" dirty="0" smtClean="0">
                <a:cs typeface="B Nazanin" panose="00000400000000000000" pitchFamily="2" charset="-78"/>
              </a:rPr>
              <a:t> </a:t>
            </a:r>
            <a:r>
              <a:rPr lang="fa-IR" sz="1800" i="1" dirty="0" err="1" smtClean="0">
                <a:cs typeface="B Nazanin" panose="00000400000000000000" pitchFamily="2" charset="-78"/>
              </a:rPr>
              <a:t>پنگ</a:t>
            </a:r>
            <a:r>
              <a:rPr lang="fa-IR" sz="1800" i="1" dirty="0" smtClean="0">
                <a:cs typeface="B Nazanin" panose="00000400000000000000" pitchFamily="2" charset="-78"/>
              </a:rPr>
              <a:t> 27 -22 </a:t>
            </a:r>
            <a:r>
              <a:rPr lang="fa-IR" sz="1800" i="1" dirty="0">
                <a:cs typeface="B Nazanin" panose="00000400000000000000" pitchFamily="2" charset="-78"/>
              </a:rPr>
              <a:t>سی </a:t>
            </a:r>
            <a:r>
              <a:rPr lang="fa-IR" sz="1800" i="1" dirty="0" err="1">
                <a:cs typeface="B Nazanin" panose="00000400000000000000" pitchFamily="2" charset="-78"/>
              </a:rPr>
              <a:t>سی</a:t>
            </a:r>
            <a:endParaRPr lang="fa-IR" sz="1800" i="1" dirty="0">
              <a:cs typeface="B Nazanin" panose="00000400000000000000" pitchFamily="2" charset="-78"/>
            </a:endParaRPr>
          </a:p>
          <a:p>
            <a:pPr lvl="1">
              <a:defRPr/>
            </a:pPr>
            <a:r>
              <a:rPr lang="fa-IR" sz="1800" b="1" i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تولید شیرمادر حد اقل </a:t>
            </a:r>
            <a:r>
              <a:rPr lang="fa-IR" sz="1800" b="1" i="1" dirty="0" smtClean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38سی </a:t>
            </a:r>
            <a:r>
              <a:rPr lang="fa-IR" sz="1800" b="1" i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سی در هر </a:t>
            </a:r>
            <a:r>
              <a:rPr lang="fa-IR" sz="1800" b="1" i="1" dirty="0" smtClean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نوبت</a:t>
            </a:r>
          </a:p>
          <a:p>
            <a:pPr lvl="2">
              <a:defRPr/>
            </a:pPr>
            <a:r>
              <a:rPr lang="fa-IR" sz="1800" i="1" dirty="0">
                <a:solidFill>
                  <a:srgbClr val="FF0000"/>
                </a:solidFill>
                <a:cs typeface="B Nazanin" panose="00000400000000000000" pitchFamily="2" charset="-78"/>
              </a:rPr>
              <a:t>متوسط دریافت شیر  در هر نوبت تغذیه </a:t>
            </a:r>
            <a:r>
              <a:rPr lang="fa-IR" sz="1800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30-15 </a:t>
            </a:r>
            <a:r>
              <a:rPr lang="fa-IR" sz="1800" i="1" dirty="0">
                <a:solidFill>
                  <a:srgbClr val="FF0000"/>
                </a:solidFill>
                <a:cs typeface="B Nazanin" panose="00000400000000000000" pitchFamily="2" charset="-78"/>
              </a:rPr>
              <a:t>سی </a:t>
            </a:r>
            <a:r>
              <a:rPr lang="fa-IR" sz="1800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سی</a:t>
            </a:r>
            <a:endParaRPr lang="fa-IR" sz="1800" i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fa-IR" sz="2400" b="1" dirty="0" smtClean="0">
                <a:cs typeface="B Nazanin" panose="00000400000000000000" pitchFamily="2" charset="-78"/>
              </a:rPr>
              <a:t>روز دهم</a:t>
            </a:r>
          </a:p>
          <a:p>
            <a:pPr lvl="1">
              <a:defRPr/>
            </a:pPr>
            <a:r>
              <a:rPr lang="fa-IR" sz="2000" i="1" dirty="0">
                <a:cs typeface="B Nazanin" panose="00000400000000000000" pitchFamily="2" charset="-78"/>
              </a:rPr>
              <a:t>به اندازه تخم مرغ بزرگ 81-60سی سی</a:t>
            </a:r>
          </a:p>
          <a:p>
            <a:pPr lvl="1">
              <a:defRPr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i="1" dirty="0">
                <a:cs typeface="B Nazanin" panose="00000400000000000000" pitchFamily="2" charset="-78"/>
              </a:rPr>
              <a:t>تولید شیرمادر از روز پنجم حد اقل 70سی سی در هر نوبت </a:t>
            </a:r>
          </a:p>
          <a:p>
            <a:pPr>
              <a:defRPr/>
            </a:pPr>
            <a:r>
              <a:rPr lang="fa-IR" sz="2400" b="1" dirty="0" smtClean="0">
                <a:cs typeface="B Nazanin" panose="00000400000000000000" pitchFamily="2" charset="-78"/>
              </a:rPr>
              <a:t>روز سی ام</a:t>
            </a:r>
          </a:p>
          <a:p>
            <a:pPr lvl="1">
              <a:defRPr/>
            </a:pPr>
            <a:r>
              <a:rPr lang="fa-IR" sz="2000" b="1" dirty="0" smtClean="0">
                <a:cs typeface="B Nazanin" panose="00000400000000000000" pitchFamily="2" charset="-78"/>
              </a:rPr>
              <a:t>120-60 سی </a:t>
            </a:r>
            <a:r>
              <a:rPr lang="fa-IR" sz="2000" b="1" dirty="0" err="1" smtClean="0">
                <a:cs typeface="B Nazanin" panose="00000400000000000000" pitchFamily="2" charset="-78"/>
              </a:rPr>
              <a:t>سی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</a:p>
          <a:p>
            <a:pPr lvl="1">
              <a:defRPr/>
            </a:pPr>
            <a:r>
              <a:rPr lang="fa-IR" sz="1800" b="1" dirty="0">
                <a:cs typeface="B Nazanin" panose="00000400000000000000" pitchFamily="2" charset="-78"/>
              </a:rPr>
              <a:t>تولید شیرمادر از </a:t>
            </a:r>
            <a:r>
              <a:rPr lang="fa-IR" sz="1800" b="1" dirty="0" smtClean="0">
                <a:cs typeface="B Nazanin" panose="00000400000000000000" pitchFamily="2" charset="-78"/>
              </a:rPr>
              <a:t>750-1050 سی </a:t>
            </a:r>
            <a:r>
              <a:rPr lang="fa-IR" sz="1800" b="1" dirty="0" err="1" smtClean="0">
                <a:cs typeface="B Nazanin" panose="00000400000000000000" pitchFamily="2" charset="-78"/>
              </a:rPr>
              <a:t>سی</a:t>
            </a:r>
            <a:r>
              <a:rPr lang="fa-IR" sz="1800" b="1" dirty="0" smtClean="0">
                <a:cs typeface="B Nazanin" panose="00000400000000000000" pitchFamily="2" charset="-78"/>
              </a:rPr>
              <a:t> روزانه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endParaRPr lang="fa-IR" sz="2000" i="1" dirty="0">
              <a:cs typeface="B Nazanin" panose="00000400000000000000" pitchFamily="2" charset="-78"/>
            </a:endParaRPr>
          </a:p>
          <a:p>
            <a:pPr>
              <a:defRPr/>
            </a:pPr>
            <a:endParaRPr lang="en-US" sz="2400" b="1" dirty="0">
              <a:cs typeface="B Nazanin" panose="00000400000000000000" pitchFamily="2" charset="-78"/>
            </a:endParaRPr>
          </a:p>
          <a:p>
            <a:pPr lvl="1">
              <a:defRPr/>
            </a:pPr>
            <a:endParaRPr lang="fa-IR" sz="2000" b="1" i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 l="65302" t="55270" r="17708" b="22903"/>
          <a:stretch>
            <a:fillRect/>
          </a:stretch>
        </p:blipFill>
        <p:spPr bwMode="auto">
          <a:xfrm>
            <a:off x="598723" y="1524000"/>
            <a:ext cx="1966913" cy="44958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805004" y="2667000"/>
            <a:ext cx="7527878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06141" y="4038600"/>
            <a:ext cx="7473714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563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381000" y="1524000"/>
            <a:ext cx="8305801" cy="3886200"/>
          </a:xfrm>
        </p:spPr>
        <p:txBody>
          <a:bodyPr/>
          <a:lstStyle/>
          <a:p>
            <a:r>
              <a:rPr lang="fa-IR" sz="2800" dirty="0" err="1">
                <a:cs typeface="B Nazanin" panose="00000400000000000000" pitchFamily="2" charset="-78"/>
              </a:rPr>
              <a:t>درروزهای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اول بطور مکرر </a:t>
            </a:r>
            <a:r>
              <a:rPr lang="fa-IR" sz="2800" dirty="0" err="1" smtClean="0">
                <a:cs typeface="B Nazanin" panose="00000400000000000000" pitchFamily="2" charset="-78"/>
              </a:rPr>
              <a:t>پستانم</a:t>
            </a:r>
            <a:r>
              <a:rPr lang="fa-IR" sz="2800" dirty="0" smtClean="0">
                <a:cs typeface="B Nazanin" panose="00000400000000000000" pitchFamily="2" charset="-78"/>
              </a:rPr>
              <a:t> را می </a:t>
            </a:r>
            <a:r>
              <a:rPr lang="fa-IR" sz="2800" dirty="0" err="1" smtClean="0">
                <a:cs typeface="B Nazanin" panose="00000400000000000000" pitchFamily="2" charset="-78"/>
              </a:rPr>
              <a:t>مکد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تغذيه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طولاني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شیرخوارم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بعد از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شير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خوردن </a:t>
            </a:r>
            <a:r>
              <a:rPr lang="fa-IR" sz="2800" dirty="0" err="1" smtClean="0">
                <a:cs typeface="B Nazanin" panose="00000400000000000000" pitchFamily="2" charset="-78"/>
              </a:rPr>
              <a:t>بیقراراست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(کاهش تولید شیر)</a:t>
            </a:r>
            <a:endParaRPr lang="fa-IR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</a:rPr>
              <a:t>شيرخوارم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پستانم</a:t>
            </a:r>
            <a:r>
              <a:rPr lang="fa-IR" sz="2800" dirty="0" smtClean="0">
                <a:cs typeface="B Nazanin" panose="00000400000000000000" pitchFamily="2" charset="-78"/>
              </a:rPr>
              <a:t> پس میزند </a:t>
            </a:r>
            <a:r>
              <a:rPr lang="fa-IR" sz="2800" dirty="0" err="1" smtClean="0">
                <a:cs typeface="B Nazanin" panose="00000400000000000000" pitchFamily="2" charset="-78"/>
              </a:rPr>
              <a:t>وضمن</a:t>
            </a:r>
            <a:r>
              <a:rPr lang="fa-IR" sz="2800" dirty="0" smtClean="0">
                <a:cs typeface="B Nazanin" panose="00000400000000000000" pitchFamily="2" charset="-78"/>
              </a:rPr>
              <a:t> گریه و نارحتی بازهم </a:t>
            </a:r>
            <a:r>
              <a:rPr lang="fa-IR" sz="2800" dirty="0" err="1" smtClean="0">
                <a:cs typeface="B Nazanin" panose="00000400000000000000" pitchFamily="2" charset="-78"/>
              </a:rPr>
              <a:t>شیرمیخواهد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(افزایش تولید شیر) 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شب ها بیدار است و بیشتر شیر میخواهد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به </a:t>
            </a:r>
            <a:r>
              <a:rPr lang="fa-IR" sz="2800" dirty="0">
                <a:cs typeface="B Nazanin" panose="00000400000000000000" pitchFamily="2" charset="-78"/>
              </a:rPr>
              <a:t>مدت </a:t>
            </a:r>
            <a:r>
              <a:rPr lang="fa-IR" sz="2800" dirty="0" smtClean="0">
                <a:cs typeface="B Nazanin" panose="00000400000000000000" pitchFamily="2" charset="-78"/>
              </a:rPr>
              <a:t>کمتری </a:t>
            </a:r>
            <a:r>
              <a:rPr lang="fa-IR" sz="2800" dirty="0" err="1" smtClean="0">
                <a:cs typeface="B Nazanin" panose="00000400000000000000" pitchFamily="2" charset="-78"/>
              </a:rPr>
              <a:t>پستانم</a:t>
            </a:r>
            <a:r>
              <a:rPr lang="fa-IR" sz="2800" dirty="0" smtClean="0">
                <a:cs typeface="B Nazanin" panose="00000400000000000000" pitchFamily="2" charset="-78"/>
              </a:rPr>
              <a:t> را می </a:t>
            </a:r>
            <a:r>
              <a:rPr lang="fa-IR" sz="2800" dirty="0" err="1" smtClean="0">
                <a:cs typeface="B Nazanin" panose="00000400000000000000" pitchFamily="2" charset="-78"/>
              </a:rPr>
              <a:t>مكد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  <a:p>
            <a:r>
              <a:rPr lang="fa-IR" sz="2800" dirty="0" err="1" smtClean="0">
                <a:cs typeface="B Nazanin" pitchFamily="2" charset="-78"/>
                <a:hlinkClick r:id="" action="ppaction://customshow?id=12&amp;return=true"/>
              </a:rPr>
              <a:t>پستانم</a:t>
            </a:r>
            <a:r>
              <a:rPr lang="fa-IR" sz="2800" dirty="0" smtClean="0">
                <a:cs typeface="B Nazanin" pitchFamily="2" charset="-78"/>
                <a:hlinkClick r:id="" action="ppaction://customshow?id=12&amp;return=true"/>
              </a:rPr>
              <a:t> را </a:t>
            </a:r>
            <a:r>
              <a:rPr lang="fa-IR" sz="2800" dirty="0" err="1" smtClean="0">
                <a:cs typeface="B Nazanin" pitchFamily="2" charset="-78"/>
                <a:hlinkClick r:id="" action="ppaction://customshow?id=12&amp;return=true"/>
              </a:rPr>
              <a:t>نمي</a:t>
            </a:r>
            <a:r>
              <a:rPr lang="fa-IR" sz="2800" dirty="0" smtClean="0">
                <a:cs typeface="B Nazanin" pitchFamily="2" charset="-78"/>
                <a:hlinkClick r:id="" action="ppaction://customshow?id=12&amp;return=true"/>
              </a:rPr>
              <a:t> </a:t>
            </a:r>
            <a:r>
              <a:rPr lang="fa-IR" sz="2800" dirty="0" err="1" smtClean="0">
                <a:cs typeface="B Nazanin" pitchFamily="2" charset="-78"/>
                <a:hlinkClick r:id="" action="ppaction://customshow?id=12&amp;return=true"/>
              </a:rPr>
              <a:t>گيرد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" action="ppaction://customshow?id=10&amp;return=true"/>
              </a:rPr>
              <a:t>فقط </a:t>
            </a:r>
            <a:r>
              <a:rPr lang="fa-IR" sz="2800" dirty="0">
                <a:cs typeface="B Nazanin" pitchFamily="2" charset="-78"/>
                <a:hlinkClick r:id="" action="ppaction://customshow?id=10&amp;return=true"/>
              </a:rPr>
              <a:t>از یک </a:t>
            </a:r>
            <a:r>
              <a:rPr lang="fa-IR" sz="2800" dirty="0" err="1">
                <a:cs typeface="B Nazanin" pitchFamily="2" charset="-78"/>
                <a:hlinkClick r:id="" action="ppaction://customshow?id=10&amp;return=true"/>
              </a:rPr>
              <a:t>پستانم</a:t>
            </a:r>
            <a:r>
              <a:rPr lang="fa-IR" sz="2800" dirty="0">
                <a:cs typeface="B Nazanin" pitchFamily="2" charset="-78"/>
                <a:hlinkClick r:id="" action="ppaction://customshow?id=10&amp;return=true"/>
              </a:rPr>
              <a:t> </a:t>
            </a:r>
            <a:r>
              <a:rPr lang="fa-IR" sz="2800" dirty="0" err="1">
                <a:cs typeface="B Nazanin" pitchFamily="2" charset="-78"/>
                <a:hlinkClick r:id="" action="ppaction://customshow?id=10&amp;return=true"/>
              </a:rPr>
              <a:t>شیرمیخورد</a:t>
            </a:r>
            <a:endParaRPr lang="fa-IR" sz="2800" dirty="0">
              <a:cs typeface="B Nazanin" pitchFamily="2" charset="-78"/>
            </a:endParaRPr>
          </a:p>
          <a:p>
            <a:r>
              <a:rPr lang="fa-IR" sz="2800" dirty="0">
                <a:cs typeface="B Nazanin" pitchFamily="2" charset="-78"/>
              </a:rPr>
              <a:t>پستان </a:t>
            </a:r>
            <a:r>
              <a:rPr lang="fa-IR" sz="2800" dirty="0" err="1">
                <a:cs typeface="B Nazanin" pitchFamily="2" charset="-78"/>
              </a:rPr>
              <a:t>هايم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err="1">
                <a:cs typeface="B Nazanin" pitchFamily="2" charset="-78"/>
              </a:rPr>
              <a:t>كوچك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است</a:t>
            </a:r>
          </a:p>
          <a:p>
            <a:r>
              <a:rPr lang="fa-IR" sz="2800" dirty="0" smtClean="0">
                <a:cs typeface="B Nazanin" pitchFamily="2" charset="-78"/>
              </a:rPr>
              <a:t>اگر </a:t>
            </a:r>
            <a:r>
              <a:rPr lang="fa-IR" sz="2800" dirty="0" err="1">
                <a:cs typeface="B Nazanin" pitchFamily="2" charset="-78"/>
              </a:rPr>
              <a:t>شيرخوارم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err="1" smtClean="0">
                <a:cs typeface="B Nazanin" pitchFamily="2" charset="-78"/>
              </a:rPr>
              <a:t>شيرخشک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بخورد چند </a:t>
            </a:r>
            <a:r>
              <a:rPr lang="fa-IR" sz="2800" dirty="0" err="1">
                <a:cs typeface="B Nazanin" pitchFamily="2" charset="-78"/>
              </a:rPr>
              <a:t>ساعتي</a:t>
            </a:r>
            <a:r>
              <a:rPr lang="fa-IR" sz="2800" dirty="0">
                <a:cs typeface="B Nazanin" pitchFamily="2" charset="-78"/>
              </a:rPr>
              <a:t> می خوابد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1328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2627" y="3183605"/>
            <a:ext cx="2438400" cy="1905000"/>
            <a:chOff x="0" y="119"/>
            <a:chExt cx="5410200" cy="385345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"/>
              <a:ext cx="5410200" cy="38534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8811" y="18930"/>
              <a:ext cx="5372578" cy="347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حالات مختلف فوق را به حساب </a:t>
              </a:r>
              <a:r>
                <a:rPr lang="fa-IR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ناكافي</a:t>
              </a:r>
              <a:r>
                <a:rPr lang="fa-IR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بودن </a:t>
              </a:r>
              <a:r>
                <a:rPr lang="fa-IR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شير</a:t>
              </a:r>
              <a:r>
                <a:rPr lang="fa-IR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خود </a:t>
              </a:r>
              <a:r>
                <a:rPr lang="fa-IR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نگذاريد</a:t>
              </a:r>
              <a:endPara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1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0" y="1524000"/>
            <a:ext cx="6858000" cy="394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a-IR" sz="3200" dirty="0" err="1">
                <a:cs typeface="B Nazanin" pitchFamily="2" charset="-78"/>
              </a:rPr>
              <a:t>شیرم</a:t>
            </a:r>
            <a:r>
              <a:rPr lang="fa-IR" sz="3200" dirty="0">
                <a:cs typeface="B Nazanin" pitchFamily="2" charset="-78"/>
              </a:rPr>
              <a:t> آبکی </a:t>
            </a:r>
            <a:r>
              <a:rPr lang="fa-IR" sz="3200" dirty="0" smtClean="0">
                <a:cs typeface="B Nazanin" pitchFamily="2" charset="-78"/>
              </a:rPr>
              <a:t>است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sz="3200" dirty="0" smtClean="0">
                <a:cs typeface="B Nazanin" pitchFamily="2" charset="-78"/>
              </a:rPr>
              <a:t>شک دارم بتوانم </a:t>
            </a:r>
            <a:r>
              <a:rPr lang="fa-IR" sz="3200" dirty="0" err="1" smtClean="0">
                <a:cs typeface="B Nazanin" pitchFamily="2" charset="-78"/>
              </a:rPr>
              <a:t>شیرکافی</a:t>
            </a:r>
            <a:r>
              <a:rPr lang="fa-IR" sz="3200" dirty="0" smtClean="0">
                <a:cs typeface="B Nazanin" pitchFamily="2" charset="-78"/>
              </a:rPr>
              <a:t> تولید کنم</a:t>
            </a:r>
            <a:endParaRPr lang="fa-IR" sz="3200" dirty="0">
              <a:cs typeface="B Nazanin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شيرخوارم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مرتب </a:t>
            </a: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گريه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میكند</a:t>
            </a:r>
            <a:endParaRPr lang="fa-IR" sz="32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زود به زود </a:t>
            </a: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شير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ميخواهد</a:t>
            </a:r>
            <a:endParaRPr lang="fa-IR" sz="32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a-IR" sz="3200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مي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دوشم </a:t>
            </a:r>
            <a:r>
              <a:rPr lang="fa-IR" sz="3200" dirty="0" err="1" smtClean="0">
                <a:solidFill>
                  <a:srgbClr val="FF0000"/>
                </a:solidFill>
                <a:cs typeface="B Nazanin" pitchFamily="2" charset="-78"/>
              </a:rPr>
              <a:t>شير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dirty="0" err="1" smtClean="0">
                <a:solidFill>
                  <a:srgbClr val="FF0000"/>
                </a:solidFill>
                <a:cs typeface="B Nazanin" pitchFamily="2" charset="-78"/>
              </a:rPr>
              <a:t>نمي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dirty="0" err="1" smtClean="0">
                <a:solidFill>
                  <a:srgbClr val="FF0000"/>
                </a:solidFill>
                <a:cs typeface="B Nazanin" pitchFamily="2" charset="-78"/>
              </a:rPr>
              <a:t>آيد</a:t>
            </a:r>
            <a:endParaRPr lang="fa-IR" sz="3200" dirty="0" smtClean="0">
              <a:solidFill>
                <a:srgbClr val="FF0000"/>
              </a:solidFill>
              <a:cs typeface="B Nazanin" pitchFamily="2" charset="-78"/>
            </a:endParaRPr>
          </a:p>
          <a:p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پستان </a:t>
            </a: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هایم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نرم شده است</a:t>
            </a:r>
          </a:p>
          <a:p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پستانم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رگ </a:t>
            </a: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نمی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كند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</a:p>
          <a:p>
            <a:r>
              <a:rPr lang="fa-IR" sz="3200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كم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err="1">
                <a:solidFill>
                  <a:srgbClr val="FF0000"/>
                </a:solidFill>
                <a:cs typeface="B Nazanin" panose="00000400000000000000" pitchFamily="2" charset="-78"/>
              </a:rPr>
              <a:t>شيري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در شب هنگام </a:t>
            </a:r>
            <a:endParaRPr lang="en-US" sz="3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052803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4224168"/>
              </p:ext>
            </p:extLst>
          </p:nvPr>
        </p:nvGraphicFramePr>
        <p:xfrm>
          <a:off x="1981200" y="5791200"/>
          <a:ext cx="5410200" cy="38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554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2"/>
          </a:xfrm>
        </p:spPr>
        <p:txBody>
          <a:bodyPr/>
          <a:lstStyle/>
          <a:p>
            <a:r>
              <a:rPr lang="fa-IR" sz="3600" b="1" dirty="0">
                <a:cs typeface="B Nazanin" panose="00000400000000000000" pitchFamily="2" charset="-78"/>
              </a:rPr>
              <a:t>شیرخوار </a:t>
            </a:r>
            <a:r>
              <a:rPr lang="fa-IR" sz="3600" b="1" dirty="0" err="1">
                <a:cs typeface="B Nazanin" panose="00000400000000000000" pitchFamily="2" charset="-78"/>
              </a:rPr>
              <a:t>شيركافي</a:t>
            </a:r>
            <a:r>
              <a:rPr lang="fa-IR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cs typeface="B Nazanin" panose="00000400000000000000" pitchFamily="2" charset="-78"/>
              </a:rPr>
              <a:t>نمي</a:t>
            </a:r>
            <a:r>
              <a:rPr lang="fa-IR" sz="3600" b="1" dirty="0">
                <a:cs typeface="B Nazanin" panose="00000400000000000000" pitchFamily="2" charset="-78"/>
              </a:rPr>
              <a:t> خورد </a:t>
            </a:r>
          </a:p>
          <a:p>
            <a:pPr lvl="1"/>
            <a:r>
              <a:rPr lang="fa-IR" sz="3200" dirty="0">
                <a:cs typeface="B Nazanin" panose="00000400000000000000" pitchFamily="2" charset="-78"/>
              </a:rPr>
              <a:t>به طرز </a:t>
            </a:r>
            <a:r>
              <a:rPr lang="fa-IR" sz="3200" dirty="0" err="1">
                <a:cs typeface="B Nazanin" panose="00000400000000000000" pitchFamily="2" charset="-78"/>
              </a:rPr>
              <a:t>صحيح</a:t>
            </a:r>
            <a:r>
              <a:rPr lang="fa-IR" sz="3200" dirty="0">
                <a:cs typeface="B Nazanin" panose="00000400000000000000" pitchFamily="2" charset="-78"/>
              </a:rPr>
              <a:t> پستان را به دهان نگرفته نتیجتا </a:t>
            </a:r>
            <a:r>
              <a:rPr lang="fa-IR" sz="3200" dirty="0" err="1">
                <a:cs typeface="B Nazanin" panose="00000400000000000000" pitchFamily="2" charset="-78"/>
              </a:rPr>
              <a:t>مكيدن</a:t>
            </a:r>
            <a:r>
              <a:rPr lang="fa-IR" sz="3200" dirty="0">
                <a:cs typeface="B Nazanin" panose="00000400000000000000" pitchFamily="2" charset="-78"/>
              </a:rPr>
              <a:t> موثر و انتقال </a:t>
            </a:r>
            <a:r>
              <a:rPr lang="fa-IR" sz="3200" dirty="0" err="1">
                <a:cs typeface="B Nazanin" panose="00000400000000000000" pitchFamily="2" charset="-78"/>
              </a:rPr>
              <a:t>شیرخوبی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ندارد و بیقرار است</a:t>
            </a:r>
          </a:p>
          <a:p>
            <a:r>
              <a:rPr lang="fa-IR" sz="3600" b="1" dirty="0" smtClean="0">
                <a:cs typeface="B Nazanin" panose="00000400000000000000" pitchFamily="2" charset="-78"/>
              </a:rPr>
              <a:t>ارضاء </a:t>
            </a:r>
            <a:r>
              <a:rPr lang="fa-IR" sz="3600" b="1" dirty="0" err="1" smtClean="0">
                <a:cs typeface="B Nazanin" panose="00000400000000000000" pitchFamily="2" charset="-78"/>
              </a:rPr>
              <a:t>مكيدن</a:t>
            </a:r>
            <a:r>
              <a:rPr lang="fa-IR" sz="3600" b="1" dirty="0" smtClean="0">
                <a:cs typeface="B Nazanin" panose="00000400000000000000" pitchFamily="2" charset="-78"/>
              </a:rPr>
              <a:t> </a:t>
            </a:r>
          </a:p>
          <a:p>
            <a:pPr lvl="1"/>
            <a:r>
              <a:rPr lang="fa-IR" sz="3200" dirty="0" err="1" smtClean="0">
                <a:cs typeface="B Nazanin" panose="00000400000000000000" pitchFamily="2" charset="-78"/>
              </a:rPr>
              <a:t>معمولاٌ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چند </a:t>
            </a:r>
            <a:r>
              <a:rPr lang="fa-IR" sz="3200" dirty="0" err="1">
                <a:cs typeface="B Nazanin" panose="00000400000000000000" pitchFamily="2" charset="-78"/>
              </a:rPr>
              <a:t>دقيقه</a:t>
            </a:r>
            <a:r>
              <a:rPr lang="fa-IR" sz="3200" dirty="0">
                <a:cs typeface="B Nazanin" panose="00000400000000000000" pitchFamily="2" charset="-78"/>
              </a:rPr>
              <a:t> اول </a:t>
            </a:r>
            <a:r>
              <a:rPr lang="fa-IR" sz="3200" dirty="0" err="1">
                <a:cs typeface="B Nazanin" panose="00000400000000000000" pitchFamily="2" charset="-78"/>
              </a:rPr>
              <a:t>مكيدن</a:t>
            </a:r>
            <a:r>
              <a:rPr lang="fa-IR" sz="3200" dirty="0">
                <a:cs typeface="B Nazanin" panose="00000400000000000000" pitchFamily="2" charset="-78"/>
              </a:rPr>
              <a:t> ، اغلب </a:t>
            </a:r>
            <a:r>
              <a:rPr lang="fa-IR" sz="3200" dirty="0" err="1">
                <a:cs typeface="B Nazanin" panose="00000400000000000000" pitchFamily="2" charset="-78"/>
              </a:rPr>
              <a:t>نيازهاي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اي</a:t>
            </a:r>
            <a:r>
              <a:rPr lang="fa-IR" sz="3200" dirty="0">
                <a:cs typeface="B Nazanin" panose="00000400000000000000" pitchFamily="2" charset="-78"/>
              </a:rPr>
              <a:t> خود را برطرف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كنند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ولي</a:t>
            </a:r>
            <a:r>
              <a:rPr lang="fa-IR" sz="3200" dirty="0">
                <a:cs typeface="B Nazanin" panose="00000400000000000000" pitchFamily="2" charset="-78"/>
              </a:rPr>
              <a:t> دوست دارند با </a:t>
            </a:r>
            <a:r>
              <a:rPr lang="fa-IR" sz="3200" dirty="0" smtClean="0">
                <a:cs typeface="B Nazanin" panose="00000400000000000000" pitchFamily="2" charset="-78"/>
              </a:rPr>
              <a:t>ادامه شیرخوردن </a:t>
            </a:r>
            <a:r>
              <a:rPr lang="fa-IR" sz="3200" dirty="0" err="1" smtClean="0">
                <a:cs typeface="B Nazanin" panose="00000400000000000000" pitchFamily="2" charset="-78"/>
              </a:rPr>
              <a:t>بصورت</a:t>
            </a:r>
            <a:r>
              <a:rPr lang="fa-IR" sz="3200" dirty="0" smtClean="0">
                <a:cs typeface="B Nazanin" panose="00000400000000000000" pitchFamily="2" charset="-78"/>
              </a:rPr>
              <a:t> مکیدن غیر تغذیه ای </a:t>
            </a:r>
            <a:r>
              <a:rPr lang="fa-IR" sz="3200" dirty="0" err="1" smtClean="0">
                <a:cs typeface="B Nazanin" panose="00000400000000000000" pitchFamily="2" charset="-78"/>
              </a:rPr>
              <a:t>نياز</a:t>
            </a:r>
            <a:r>
              <a:rPr lang="fa-IR" sz="3200" dirty="0" smtClean="0">
                <a:cs typeface="B Nazanin" panose="00000400000000000000" pitchFamily="2" charset="-78"/>
              </a:rPr>
              <a:t> به </a:t>
            </a:r>
            <a:r>
              <a:rPr lang="fa-IR" sz="3200" dirty="0" err="1" smtClean="0">
                <a:cs typeface="B Nazanin" panose="00000400000000000000" pitchFamily="2" charset="-78"/>
              </a:rPr>
              <a:t>مکیدنشان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كنند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2139942"/>
              </p:ext>
            </p:extLst>
          </p:nvPr>
        </p:nvGraphicFramePr>
        <p:xfrm>
          <a:off x="381000" y="3810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8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2541</Words>
  <Application>Microsoft Office PowerPoint</Application>
  <PresentationFormat>On-screen Show (4:3)</PresentationFormat>
  <Paragraphs>254</Paragraphs>
  <Slides>31</Slides>
  <Notes>20</Notes>
  <HiddenSlides>6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13</vt:i4>
      </vt:variant>
    </vt:vector>
  </HeadingPairs>
  <TitlesOfParts>
    <vt:vector size="46" baseType="lpstr">
      <vt:lpstr>فرمت اسلايد</vt:lpstr>
      <vt:lpstr>1_فرمت اسلايد</vt:lpstr>
      <vt:lpstr>تصور مادردر مورد ناكافي بودن شيرمادر دکتر راوری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شیرخشک</vt:lpstr>
      <vt:lpstr>همسر</vt:lpstr>
      <vt:lpstr>معده</vt:lpstr>
      <vt:lpstr>قفسه</vt:lpstr>
      <vt:lpstr>گرفتن پستان</vt:lpstr>
      <vt:lpstr>همسر 2</vt:lpstr>
      <vt:lpstr>گرسنگی</vt:lpstr>
      <vt:lpstr>گرفتن خوب</vt:lpstr>
      <vt:lpstr>کافی</vt:lpstr>
      <vt:lpstr>گریه</vt:lpstr>
      <vt:lpstr>یک پستان</vt:lpstr>
      <vt:lpstr>کافی نمی خورد</vt:lpstr>
      <vt:lpstr>امتناع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Ravari</dc:creator>
  <cp:lastModifiedBy>Dr Ravari</cp:lastModifiedBy>
  <cp:revision>377</cp:revision>
  <cp:lastPrinted>2014-12-13T15:35:08Z</cp:lastPrinted>
  <dcterms:created xsi:type="dcterms:W3CDTF">2006-08-16T00:00:00Z</dcterms:created>
  <dcterms:modified xsi:type="dcterms:W3CDTF">2016-03-01T08:32:42Z</dcterms:modified>
</cp:coreProperties>
</file>